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313" r:id="rId2"/>
    <p:sldId id="312" r:id="rId3"/>
    <p:sldId id="306" r:id="rId4"/>
    <p:sldId id="304" r:id="rId5"/>
    <p:sldId id="305" r:id="rId6"/>
    <p:sldId id="318" r:id="rId7"/>
    <p:sldId id="335" r:id="rId8"/>
    <p:sldId id="333" r:id="rId9"/>
    <p:sldId id="346" r:id="rId10"/>
    <p:sldId id="332" r:id="rId11"/>
    <p:sldId id="337" r:id="rId12"/>
    <p:sldId id="323" r:id="rId13"/>
    <p:sldId id="326" r:id="rId14"/>
    <p:sldId id="327" r:id="rId15"/>
    <p:sldId id="328" r:id="rId16"/>
    <p:sldId id="258" r:id="rId17"/>
    <p:sldId id="367" r:id="rId18"/>
    <p:sldId id="345" r:id="rId19"/>
    <p:sldId id="334" r:id="rId20"/>
    <p:sldId id="350" r:id="rId21"/>
    <p:sldId id="348" r:id="rId22"/>
    <p:sldId id="349" r:id="rId23"/>
    <p:sldId id="351" r:id="rId24"/>
    <p:sldId id="352" r:id="rId25"/>
    <p:sldId id="353" r:id="rId26"/>
    <p:sldId id="354" r:id="rId27"/>
    <p:sldId id="355" r:id="rId28"/>
    <p:sldId id="356" r:id="rId29"/>
    <p:sldId id="368" r:id="rId30"/>
    <p:sldId id="357" r:id="rId31"/>
    <p:sldId id="358" r:id="rId32"/>
    <p:sldId id="359" r:id="rId33"/>
    <p:sldId id="360" r:id="rId34"/>
    <p:sldId id="361" r:id="rId35"/>
    <p:sldId id="362" r:id="rId36"/>
    <p:sldId id="363" r:id="rId37"/>
    <p:sldId id="364" r:id="rId38"/>
    <p:sldId id="365" r:id="rId39"/>
    <p:sldId id="366" r:id="rId40"/>
  </p:sldIdLst>
  <p:sldSz cx="9144000" cy="6858000" type="screen4x3"/>
  <p:notesSz cx="6858000" cy="9144000"/>
  <p:defaultTextStyle>
    <a:defPPr>
      <a:defRPr lang="es-A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0AC4"/>
    <a:srgbClr val="0AE60A"/>
    <a:srgbClr val="159B48"/>
    <a:srgbClr val="C20E79"/>
    <a:srgbClr val="08A80C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2727" autoAdjust="0"/>
  </p:normalViewPr>
  <p:slideViewPr>
    <p:cSldViewPr>
      <p:cViewPr>
        <p:scale>
          <a:sx n="44" d="100"/>
          <a:sy n="44" d="100"/>
        </p:scale>
        <p:origin x="-2136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A5EA22E-3C44-4A0B-8809-7247669D32F7}" type="datetimeFigureOut">
              <a:rPr lang="es-AR"/>
              <a:pPr>
                <a:defRPr/>
              </a:pPr>
              <a:t>10/08/2017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AR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AR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3CB71FE-7990-4802-9129-D817C9C4A35F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998349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FUTURO: Progreso en Qca. Biol. = Desarrollo EN Cs. De la Salud = Responsab. de poseer conocim.básico para aplicar/investigar</a:t>
            </a:r>
            <a:endParaRPr lang="es-AR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FF1F15-EE07-4BAA-8E75-1231B790A2FE}" type="slidenum">
              <a:rPr lang="es-AR" smtClean="0"/>
              <a:pPr>
                <a:defRPr/>
              </a:pPr>
              <a:t>9</a:t>
            </a:fld>
            <a:endParaRPr lang="es-A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AR" smtClean="0"/>
              <a:t>Alimentos básicos: propios de cada cultura/país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A7A356-E306-495A-AC1A-06934F9FEB10}" type="slidenum">
              <a:rPr lang="es-AR" smtClean="0"/>
              <a:pPr>
                <a:defRPr/>
              </a:pPr>
              <a:t>15</a:t>
            </a:fld>
            <a:endParaRPr lang="es-A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M. Intermedio /Intermediario: Activ. de todas rutas metab, en q interv. Precursores, Metabolitos y Productos de Baja Masa Molec. </a:t>
            </a:r>
            <a:endParaRPr lang="es-AR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B57DC39-BD87-48C2-8C56-771030923637}" type="slidenum">
              <a:rPr lang="es-AR" smtClean="0"/>
              <a:pPr>
                <a:defRPr/>
              </a:pPr>
              <a:t>16</a:t>
            </a:fld>
            <a:endParaRPr lang="es-A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45F4D-E40D-436E-9810-400575E12054}" type="datetimeFigureOut">
              <a:rPr lang="es-AR"/>
              <a:pPr>
                <a:defRPr/>
              </a:pPr>
              <a:t>10/08/2017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964F2-12D8-454D-8C48-88702BE0CA7E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08B09-2123-4C8C-B9F4-5ACD080760A4}" type="datetimeFigureOut">
              <a:rPr lang="es-AR"/>
              <a:pPr>
                <a:defRPr/>
              </a:pPr>
              <a:t>10/08/2017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BE2AE-C3CC-408C-8444-D194A7F14B19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FDE67-1B27-4772-A709-47EBA31EDBE6}" type="datetimeFigureOut">
              <a:rPr lang="es-AR"/>
              <a:pPr>
                <a:defRPr/>
              </a:pPr>
              <a:t>10/08/2017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B30E0-5E9D-460A-87B7-14E089E350EF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17473-7797-4C98-B7D7-C2567D0E92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E2D21-EC15-4913-A547-7DD174BE5C16}" type="datetimeFigureOut">
              <a:rPr lang="es-AR"/>
              <a:pPr>
                <a:defRPr/>
              </a:pPr>
              <a:t>10/08/2017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62C2E-5E7F-4AEA-9FD8-CF1DD5589676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3A595-8839-4BF3-8D6F-80E73F7E81BE}" type="datetimeFigureOut">
              <a:rPr lang="es-AR"/>
              <a:pPr>
                <a:defRPr/>
              </a:pPr>
              <a:t>10/08/2017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296B0-C27E-4456-BFAA-EAC0EBAAD657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D2566-43A4-49C2-914C-8345B912D99C}" type="datetimeFigureOut">
              <a:rPr lang="es-AR"/>
              <a:pPr>
                <a:defRPr/>
              </a:pPr>
              <a:t>10/08/2017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B8700-574C-4D73-AD41-6F33764C5C64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28F6-77DF-4975-A644-B36D2CF66ECB}" type="datetimeFigureOut">
              <a:rPr lang="es-AR"/>
              <a:pPr>
                <a:defRPr/>
              </a:pPr>
              <a:t>10/08/2017</a:t>
            </a:fld>
            <a:endParaRPr lang="es-AR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E50A1-ED36-49FE-B4C9-707E3CDF6A21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632F2-A37B-4BC4-9AC1-A5D65C061633}" type="datetimeFigureOut">
              <a:rPr lang="es-AR"/>
              <a:pPr>
                <a:defRPr/>
              </a:pPr>
              <a:t>10/08/2017</a:t>
            </a:fld>
            <a:endParaRPr lang="es-AR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B6A1F-6024-4ACD-903D-1D900B8C41F3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07BB7-B50B-4A72-B2A9-6ACB94860272}" type="datetimeFigureOut">
              <a:rPr lang="es-AR"/>
              <a:pPr>
                <a:defRPr/>
              </a:pPr>
              <a:t>10/08/2017</a:t>
            </a:fld>
            <a:endParaRPr lang="es-AR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7A7AD-A2E5-4E8D-A2C2-2BFEF353BE57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7A2B6-7AA1-4B1F-BE45-0417ABA95F49}" type="datetimeFigureOut">
              <a:rPr lang="es-AR"/>
              <a:pPr>
                <a:defRPr/>
              </a:pPr>
              <a:t>10/08/2017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2CC2D-84E8-4700-B712-FB61480EC0E1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AR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1F151-8E8C-47D9-BC91-BCF83209FD99}" type="datetimeFigureOut">
              <a:rPr lang="es-AR"/>
              <a:pPr>
                <a:defRPr/>
              </a:pPr>
              <a:t>10/08/2017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192F5-0964-4E98-A6DB-662D49FFF2B4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AR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2060F7-348C-4AA7-8635-3C549F24F4F1}" type="datetimeFigureOut">
              <a:rPr lang="es-AR"/>
              <a:pPr>
                <a:defRPr/>
              </a:pPr>
              <a:t>10/08/2017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5A08F0-2253-4238-A0B5-9189BDC81553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quimicabiologicaunsl.wikispaces.com/Optativo+en+plantas" TargetMode="External"/><Relationship Id="rId3" Type="http://schemas.openxmlformats.org/officeDocument/2006/relationships/hyperlink" Target="http://quimicabiologicaunsl.wikispaces.com/lic.bioquimica" TargetMode="External"/><Relationship Id="rId7" Type="http://schemas.openxmlformats.org/officeDocument/2006/relationships/hyperlink" Target="http://quimicabiologicaunsl.wikispaces.com/analista.biologico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quimicabiologicaunsl.wikispaces.com/ingenieria" TargetMode="External"/><Relationship Id="rId11" Type="http://schemas.openxmlformats.org/officeDocument/2006/relationships/hyperlink" Target="http://quimicabiologicaunsl.wikispaces.com/lic.biologicas" TargetMode="External"/><Relationship Id="rId5" Type="http://schemas.openxmlformats.org/officeDocument/2006/relationships/hyperlink" Target="http://quimicabiologicaunsl.wikispaces.com/biologia.molecular" TargetMode="External"/><Relationship Id="rId10" Type="http://schemas.openxmlformats.org/officeDocument/2006/relationships/hyperlink" Target="http://quimicabiologicaunsl.wikispaces.com/lic.quimica" TargetMode="External"/><Relationship Id="rId4" Type="http://schemas.openxmlformats.org/officeDocument/2006/relationships/hyperlink" Target="http://quimicabiologicaunsl.wikispaces.com/farmacia" TargetMode="External"/><Relationship Id="rId9" Type="http://schemas.openxmlformats.org/officeDocument/2006/relationships/hyperlink" Target="http://quimicabiologicaunsl.wikispaces.com/lic.nutricion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planesestudio.unsl.edu.ar/index.php?action=matProg&amp;fac=10&amp;car=42&amp;mat=841&amp;plan=11/09&amp;version=2" TargetMode="External"/><Relationship Id="rId13" Type="http://schemas.openxmlformats.org/officeDocument/2006/relationships/hyperlink" Target="http://planesestudio.unsl.edu.ar/index.php?action=correlat&amp;fac=10&amp;car=42&amp;plan=11/09&amp;version=2&amp;mat=842" TargetMode="External"/><Relationship Id="rId18" Type="http://schemas.openxmlformats.org/officeDocument/2006/relationships/hyperlink" Target="http://cargaprogramas.unsl.edu.ar/fmn-programas/public_view.php?p=15538" TargetMode="External"/><Relationship Id="rId26" Type="http://schemas.openxmlformats.org/officeDocument/2006/relationships/hyperlink" Target="http://planesestudio.unsl.edu.ar/index.php?action=correlat&amp;fac=10&amp;car=42&amp;plan=11/09&amp;version=2&amp;mat=791" TargetMode="External"/><Relationship Id="rId3" Type="http://schemas.openxmlformats.org/officeDocument/2006/relationships/hyperlink" Target="http://cargaprogramas.unsl.edu.ar/fmn-programas/public_view.php?p=18082" TargetMode="External"/><Relationship Id="rId21" Type="http://schemas.openxmlformats.org/officeDocument/2006/relationships/hyperlink" Target="http://cargaprogramas.unsl.edu.ar/fmn-programas/public_view.php?p=15528" TargetMode="External"/><Relationship Id="rId7" Type="http://schemas.openxmlformats.org/officeDocument/2006/relationships/hyperlink" Target="http://cargaprogramas.unsl.edu.ar/fmn-programas/public_view.php?p=15501" TargetMode="External"/><Relationship Id="rId12" Type="http://schemas.openxmlformats.org/officeDocument/2006/relationships/hyperlink" Target="http://planesestudio.unsl.edu.ar/index.php?action=matProg&amp;fac=10&amp;car=42&amp;mat=842&amp;plan=11/09&amp;version=2" TargetMode="External"/><Relationship Id="rId17" Type="http://schemas.openxmlformats.org/officeDocument/2006/relationships/hyperlink" Target="http://planesestudio.unsl.edu.ar/index.php?action=correlat&amp;fac=10&amp;car=42&amp;plan=11/09&amp;version=2&amp;mat=843" TargetMode="External"/><Relationship Id="rId25" Type="http://schemas.openxmlformats.org/officeDocument/2006/relationships/hyperlink" Target="http://planesestudio.unsl.edu.ar/index.php?action=matProg&amp;fac=10&amp;car=42&amp;mat=791&amp;plan=11/09&amp;version=2" TargetMode="External"/><Relationship Id="rId2" Type="http://schemas.openxmlformats.org/officeDocument/2006/relationships/hyperlink" Target="http://planesestudio.unsl.edu.ar/index.php?action=car&amp;fac=10&amp;car=42&amp;plan=11/09&amp;version=2" TargetMode="External"/><Relationship Id="rId16" Type="http://schemas.openxmlformats.org/officeDocument/2006/relationships/hyperlink" Target="http://planesestudio.unsl.edu.ar/index.php?action=matProg&amp;fac=10&amp;car=42&amp;mat=843&amp;plan=11/09&amp;version=2" TargetMode="External"/><Relationship Id="rId20" Type="http://schemas.openxmlformats.org/officeDocument/2006/relationships/hyperlink" Target="http://planesestudio.unsl.edu.ar/index.php?action=correlat&amp;fac=10&amp;car=42&amp;plan=11/09&amp;version=2&amp;mat=226" TargetMode="External"/><Relationship Id="rId29" Type="http://schemas.openxmlformats.org/officeDocument/2006/relationships/hyperlink" Target="http://planesestudio.unsl.edu.ar/index.php?action=matProg&amp;fac=10&amp;car=42&amp;mat=844&amp;plan=11/09&amp;version=2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argaprogramas.unsl.edu.ar/fmn-programas/public_view.php?p=18083" TargetMode="External"/><Relationship Id="rId11" Type="http://schemas.openxmlformats.org/officeDocument/2006/relationships/hyperlink" Target="http://cargaprogramas.unsl.edu.ar/fmn-programas/public_view.php?p=15857" TargetMode="External"/><Relationship Id="rId24" Type="http://schemas.openxmlformats.org/officeDocument/2006/relationships/hyperlink" Target="http://cargaprogramas.unsl.edu.ar/fmn-programas/public_view.php?p=18635" TargetMode="External"/><Relationship Id="rId5" Type="http://schemas.openxmlformats.org/officeDocument/2006/relationships/hyperlink" Target="http://planesestudio.unsl.edu.ar/index.php?action=correlat&amp;fac=10&amp;car=42&amp;plan=11/09&amp;version=2&amp;mat=217" TargetMode="External"/><Relationship Id="rId15" Type="http://schemas.openxmlformats.org/officeDocument/2006/relationships/hyperlink" Target="http://cargaprogramas.unsl.edu.ar/fmn-programas/public_view.php?p=15858" TargetMode="External"/><Relationship Id="rId23" Type="http://schemas.openxmlformats.org/officeDocument/2006/relationships/hyperlink" Target="http://planesestudio.unsl.edu.ar/index.php?action=correlat&amp;fac=10&amp;car=42&amp;plan=11/09&amp;version=2&amp;mat=31" TargetMode="External"/><Relationship Id="rId28" Type="http://schemas.openxmlformats.org/officeDocument/2006/relationships/hyperlink" Target="http://cargaprogramas.unsl.edu.ar/fmn-programas/public_view.php?p=16970" TargetMode="External"/><Relationship Id="rId10" Type="http://schemas.openxmlformats.org/officeDocument/2006/relationships/hyperlink" Target="http://cargaprogramas.unsl.edu.ar/fmn-programas/public_view.php?p=17936" TargetMode="External"/><Relationship Id="rId19" Type="http://schemas.openxmlformats.org/officeDocument/2006/relationships/hyperlink" Target="http://planesestudio.unsl.edu.ar/index.php?action=matProg&amp;fac=10&amp;car=42&amp;mat=226&amp;plan=11/09&amp;version=2" TargetMode="External"/><Relationship Id="rId4" Type="http://schemas.openxmlformats.org/officeDocument/2006/relationships/hyperlink" Target="http://planesestudio.unsl.edu.ar/index.php?action=matProg&amp;fac=10&amp;car=42&amp;mat=217&amp;plan=11/09&amp;version=2" TargetMode="External"/><Relationship Id="rId9" Type="http://schemas.openxmlformats.org/officeDocument/2006/relationships/hyperlink" Target="http://planesestudio.unsl.edu.ar/index.php?action=correlat&amp;fac=10&amp;car=42&amp;plan=11/09&amp;version=2&amp;mat=841" TargetMode="External"/><Relationship Id="rId14" Type="http://schemas.openxmlformats.org/officeDocument/2006/relationships/hyperlink" Target="http://cargaprogramas.unsl.edu.ar/fmn-programas/public_view.php?p=17945" TargetMode="External"/><Relationship Id="rId22" Type="http://schemas.openxmlformats.org/officeDocument/2006/relationships/hyperlink" Target="http://planesestudio.unsl.edu.ar/index.php?action=matProg&amp;fac=10&amp;car=42&amp;mat=31&amp;plan=11/09&amp;version=2" TargetMode="External"/><Relationship Id="rId27" Type="http://schemas.openxmlformats.org/officeDocument/2006/relationships/hyperlink" Target="http://cargaprogramas.unsl.edu.ar/fmn-programas/public_view.php?p=16968" TargetMode="External"/><Relationship Id="rId30" Type="http://schemas.openxmlformats.org/officeDocument/2006/relationships/hyperlink" Target="http://planesestudio.unsl.edu.ar/index.php?action=correlat&amp;fac=10&amp;car=42&amp;plan=11/09&amp;version=2&amp;mat=844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planesestudio.unsl.edu.ar/index.php?action=matProg&amp;fac=10&amp;car=42&amp;mat=505&amp;plan=11/09&amp;version=2" TargetMode="External"/><Relationship Id="rId13" Type="http://schemas.openxmlformats.org/officeDocument/2006/relationships/hyperlink" Target="http://cargaprogramas.unsl.edu.ar/fmn-programas/public_view.php?p=17939" TargetMode="External"/><Relationship Id="rId18" Type="http://schemas.openxmlformats.org/officeDocument/2006/relationships/hyperlink" Target="http://cargaprogramas.unsl.edu.ar/fmn-programas/public_view.php?p=16947" TargetMode="External"/><Relationship Id="rId3" Type="http://schemas.openxmlformats.org/officeDocument/2006/relationships/hyperlink" Target="http://cargaprogramas.unsl.edu.ar/fmn-programas/public_view.php?p=17885" TargetMode="External"/><Relationship Id="rId21" Type="http://schemas.openxmlformats.org/officeDocument/2006/relationships/hyperlink" Target="http://cargaprogramas.unsl.edu.ar/fmn-programas/public_view.php?p=17061" TargetMode="External"/><Relationship Id="rId7" Type="http://schemas.openxmlformats.org/officeDocument/2006/relationships/hyperlink" Target="http://cargaprogramas.unsl.edu.ar/fmn-programas/public_view.php?p=18713" TargetMode="External"/><Relationship Id="rId12" Type="http://schemas.openxmlformats.org/officeDocument/2006/relationships/hyperlink" Target="http://planesestudio.unsl.edu.ar/index.php?action=correlat&amp;fac=10&amp;car=42&amp;plan=11/09&amp;version=2&amp;mat=845" TargetMode="External"/><Relationship Id="rId17" Type="http://schemas.openxmlformats.org/officeDocument/2006/relationships/hyperlink" Target="http://planesestudio.unsl.edu.ar/index.php?action=correlat&amp;fac=10&amp;car=42&amp;plan=11/09&amp;version=2&amp;mat=326" TargetMode="External"/><Relationship Id="rId2" Type="http://schemas.openxmlformats.org/officeDocument/2006/relationships/hyperlink" Target="http://planesestudio.unsl.edu.ar/index.php?action=car&amp;fac=10&amp;car=42&amp;plan=11/09&amp;version=2" TargetMode="External"/><Relationship Id="rId16" Type="http://schemas.openxmlformats.org/officeDocument/2006/relationships/hyperlink" Target="http://planesestudio.unsl.edu.ar/index.php?action=correlat&amp;fac=10&amp;car=42&amp;plan=11/09&amp;version=2&amp;mat=846" TargetMode="External"/><Relationship Id="rId20" Type="http://schemas.openxmlformats.org/officeDocument/2006/relationships/hyperlink" Target="http://planesestudio.unsl.edu.ar/index.php?action=correlat&amp;fac=10&amp;car=42&amp;plan=11/09&amp;version=2&amp;mat=847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planesestudio.unsl.edu.ar/index.php?action=correlat&amp;fac=10&amp;car=42&amp;plan=11/09&amp;version=2&amp;mat=22" TargetMode="External"/><Relationship Id="rId11" Type="http://schemas.openxmlformats.org/officeDocument/2006/relationships/hyperlink" Target="http://planesestudio.unsl.edu.ar/index.php?action=matProg&amp;fac=10&amp;car=42&amp;mat=845&amp;plan=11/09&amp;version=2" TargetMode="External"/><Relationship Id="rId24" Type="http://schemas.openxmlformats.org/officeDocument/2006/relationships/hyperlink" Target="http://planesestudio.unsl.edu.ar/index.php?action=correlat&amp;fac=10&amp;car=42&amp;plan=11/09&amp;version=2&amp;mat=865" TargetMode="External"/><Relationship Id="rId5" Type="http://schemas.openxmlformats.org/officeDocument/2006/relationships/hyperlink" Target="http://planesestudio.unsl.edu.ar/index.php?action=matProg&amp;fac=10&amp;car=42&amp;mat=22&amp;plan=11/09&amp;version=2" TargetMode="External"/><Relationship Id="rId15" Type="http://schemas.openxmlformats.org/officeDocument/2006/relationships/hyperlink" Target="http://planesestudio.unsl.edu.ar/index.php?action=matProg&amp;fac=10&amp;car=42&amp;mat=846&amp;plan=11/09&amp;version=2" TargetMode="External"/><Relationship Id="rId23" Type="http://schemas.openxmlformats.org/officeDocument/2006/relationships/hyperlink" Target="http://planesestudio.unsl.edu.ar/index.php?action=correlat&amp;fac=10&amp;car=42&amp;plan=11/09&amp;version=2&amp;mat=848" TargetMode="External"/><Relationship Id="rId10" Type="http://schemas.openxmlformats.org/officeDocument/2006/relationships/hyperlink" Target="http://cargaprogramas.unsl.edu.ar/fmn-programas/public_view.php?p=17472" TargetMode="External"/><Relationship Id="rId19" Type="http://schemas.openxmlformats.org/officeDocument/2006/relationships/hyperlink" Target="http://planesestudio.unsl.edu.ar/index.php?action=matProg&amp;fac=10&amp;car=42&amp;mat=847&amp;plan=11/09&amp;version=2" TargetMode="External"/><Relationship Id="rId4" Type="http://schemas.openxmlformats.org/officeDocument/2006/relationships/hyperlink" Target="http://cargaprogramas.unsl.edu.ar/fmn-programas/public_view.php?p=16014" TargetMode="External"/><Relationship Id="rId9" Type="http://schemas.openxmlformats.org/officeDocument/2006/relationships/hyperlink" Target="http://planesestudio.unsl.edu.ar/index.php?action=correlat&amp;fac=10&amp;car=42&amp;plan=11/09&amp;version=2&amp;mat=505" TargetMode="External"/><Relationship Id="rId14" Type="http://schemas.openxmlformats.org/officeDocument/2006/relationships/hyperlink" Target="http://cargaprogramas.unsl.edu.ar/fmn-programas/public_view.php?p=17463" TargetMode="External"/><Relationship Id="rId22" Type="http://schemas.openxmlformats.org/officeDocument/2006/relationships/hyperlink" Target="http://planesestudio.unsl.edu.ar/index.php?action=matProg&amp;fac=10&amp;car=42&amp;mat=848&amp;plan=11/09&amp;version=2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642938"/>
            <a:ext cx="8715375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88" y="271462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s-ES_trad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QUÍMICA BIOLÓGICA</a:t>
            </a:r>
            <a:endParaRPr lang="es-A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143125" y="1143000"/>
            <a:ext cx="4449763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6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LIC. NUTRICIÓN</a:t>
            </a:r>
            <a:endParaRPr lang="es-AR" sz="36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charset="0"/>
            </a:endParaRPr>
          </a:p>
        </p:txBody>
      </p:sp>
      <p:sp>
        <p:nvSpPr>
          <p:cNvPr id="3077" name="8 CuadroTexto"/>
          <p:cNvSpPr txBox="1">
            <a:spLocks noChangeArrowheads="1"/>
          </p:cNvSpPr>
          <p:nvPr/>
        </p:nvSpPr>
        <p:spPr bwMode="auto">
          <a:xfrm>
            <a:off x="3571875" y="4487863"/>
            <a:ext cx="12811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3200" dirty="0" smtClean="0">
                <a:solidFill>
                  <a:srgbClr val="C00000"/>
                </a:solidFill>
                <a:latin typeface="Arial Black" pitchFamily="34" charset="0"/>
              </a:rPr>
              <a:t>2017</a:t>
            </a:r>
            <a:endParaRPr lang="es-AR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3078" name="Picture 10" descr="Escudo_UNS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858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6 CuadroTexto"/>
          <p:cNvSpPr txBox="1">
            <a:spLocks noChangeArrowheads="1"/>
          </p:cNvSpPr>
          <p:nvPr/>
        </p:nvSpPr>
        <p:spPr bwMode="auto">
          <a:xfrm>
            <a:off x="6715125" y="6211888"/>
            <a:ext cx="2365375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  <a:p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18 Grupo"/>
          <p:cNvGrpSpPr>
            <a:grpSpLocks/>
          </p:cNvGrpSpPr>
          <p:nvPr/>
        </p:nvGrpSpPr>
        <p:grpSpPr bwMode="auto">
          <a:xfrm>
            <a:off x="0" y="0"/>
            <a:ext cx="9144000" cy="6383338"/>
            <a:chOff x="0" y="0"/>
            <a:chExt cx="9144000" cy="6383371"/>
          </a:xfrm>
        </p:grpSpPr>
        <p:sp>
          <p:nvSpPr>
            <p:cNvPr id="13317" name="4 CuadroTexto"/>
            <p:cNvSpPr txBox="1">
              <a:spLocks noChangeArrowheads="1"/>
            </p:cNvSpPr>
            <p:nvPr/>
          </p:nvSpPr>
          <p:spPr bwMode="auto">
            <a:xfrm>
              <a:off x="642910" y="2357430"/>
              <a:ext cx="2571768" cy="1200329"/>
            </a:xfrm>
            <a:prstGeom prst="rect">
              <a:avLst/>
            </a:prstGeom>
            <a:noFill/>
            <a:ln w="25400" cmpd="tri">
              <a:solidFill>
                <a:srgbClr val="C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b="1"/>
                <a:t>Estudio de los </a:t>
              </a:r>
            </a:p>
            <a:p>
              <a:pPr algn="ctr"/>
              <a:r>
                <a:rPr lang="es-ES_tradnl" b="1"/>
                <a:t>componentes </a:t>
              </a:r>
            </a:p>
            <a:p>
              <a:pPr algn="ctr"/>
              <a:r>
                <a:rPr lang="es-ES_tradnl" b="1"/>
                <a:t>de los seres vivos</a:t>
              </a:r>
            </a:p>
            <a:p>
              <a:endParaRPr lang="es-AR"/>
            </a:p>
          </p:txBody>
        </p:sp>
        <p:sp>
          <p:nvSpPr>
            <p:cNvPr id="13318" name="7 CuadroTexto"/>
            <p:cNvSpPr txBox="1">
              <a:spLocks noChangeArrowheads="1"/>
            </p:cNvSpPr>
            <p:nvPr/>
          </p:nvSpPr>
          <p:spPr bwMode="auto">
            <a:xfrm>
              <a:off x="4929190" y="2357430"/>
              <a:ext cx="3500462" cy="1200329"/>
            </a:xfrm>
            <a:prstGeom prst="rect">
              <a:avLst/>
            </a:prstGeom>
            <a:noFill/>
            <a:ln w="25400" cmpd="tri">
              <a:solidFill>
                <a:srgbClr val="C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b="1"/>
                <a:t>Estudio de las transformaciones químicas </a:t>
              </a:r>
            </a:p>
            <a:p>
              <a:pPr algn="ctr"/>
              <a:r>
                <a:rPr lang="es-ES_tradnl" b="1"/>
                <a:t>que suceden en las células</a:t>
              </a:r>
            </a:p>
            <a:p>
              <a:pPr algn="ctr"/>
              <a:endParaRPr lang="es-AR"/>
            </a:p>
          </p:txBody>
        </p:sp>
        <p:sp>
          <p:nvSpPr>
            <p:cNvPr id="13319" name="5 CuadroTexto"/>
            <p:cNvSpPr txBox="1">
              <a:spLocks noChangeArrowheads="1"/>
            </p:cNvSpPr>
            <p:nvPr/>
          </p:nvSpPr>
          <p:spPr bwMode="auto">
            <a:xfrm>
              <a:off x="0" y="0"/>
              <a:ext cx="9144000" cy="2123658"/>
            </a:xfrm>
            <a:prstGeom prst="rect">
              <a:avLst/>
            </a:prstGeom>
            <a:gradFill rotWithShape="0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s-ES_tradnl">
                <a:solidFill>
                  <a:srgbClr val="7030A0"/>
                </a:solidFill>
                <a:latin typeface="Comic Sans MS" pitchFamily="66" charset="0"/>
              </a:endParaRPr>
            </a:p>
            <a:p>
              <a:pPr algn="ctr">
                <a:buFont typeface="Wingdings" pitchFamily="2" charset="2"/>
                <a:buChar char="Ø"/>
              </a:pPr>
              <a:r>
                <a:rPr lang="es-ES_tradnl" sz="2400" b="1">
                  <a:solidFill>
                    <a:srgbClr val="7030A0"/>
                  </a:solidFill>
                </a:rPr>
                <a:t>OBJETOS DE ESTUDIO DE LA QUÍMICA BIOLÓGICA</a:t>
              </a:r>
            </a:p>
            <a:p>
              <a:pPr algn="ctr">
                <a:buFont typeface="Wingdings" pitchFamily="2" charset="2"/>
                <a:buChar char="Ø"/>
              </a:pPr>
              <a:endParaRPr lang="es-ES_tradnl" sz="2400" b="1">
                <a:solidFill>
                  <a:srgbClr val="7030A0"/>
                </a:solidFill>
              </a:endParaRPr>
            </a:p>
            <a:p>
              <a:pPr algn="ctr">
                <a:buFont typeface="Wingdings" pitchFamily="2" charset="2"/>
                <a:buChar char="Ø"/>
              </a:pPr>
              <a:r>
                <a:rPr lang="es-ES_tradnl" sz="2400" b="1">
                  <a:solidFill>
                    <a:srgbClr val="7030A0"/>
                  </a:solidFill>
                </a:rPr>
                <a:t>Aportes de la Química Biológica a la Nutrición</a:t>
              </a:r>
            </a:p>
            <a:p>
              <a:pPr algn="ctr">
                <a:buFont typeface="Wingdings" pitchFamily="2" charset="2"/>
                <a:buChar char="Ø"/>
              </a:pPr>
              <a:endParaRPr lang="es-ES_tradnl" sz="2400" b="1">
                <a:solidFill>
                  <a:srgbClr val="7030A0"/>
                </a:solidFill>
              </a:endParaRPr>
            </a:p>
            <a:p>
              <a:endParaRPr lang="es-AR"/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5286375" y="4214835"/>
              <a:ext cx="2571750" cy="523878"/>
            </a:xfrm>
            <a:prstGeom prst="rect">
              <a:avLst/>
            </a:prstGeom>
            <a:noFill/>
            <a:ln w="25400" cmpd="tri">
              <a:solidFill>
                <a:srgbClr val="C00000"/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s-ES_tradnl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Arial" charset="0"/>
                </a:rPr>
                <a:t>Metabolismo</a:t>
              </a:r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571500" y="5429278"/>
              <a:ext cx="3000375" cy="954093"/>
            </a:xfrm>
            <a:prstGeom prst="rect">
              <a:avLst/>
            </a:prstGeom>
            <a:noFill/>
            <a:ln w="25400" cmpd="tri">
              <a:solidFill>
                <a:srgbClr val="C00000"/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s-ES_tradnl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Arial" charset="0"/>
                </a:rPr>
                <a:t>Moléculas biológicas</a:t>
              </a:r>
              <a:endParaRPr lang="es-AR" sz="2800" dirty="0">
                <a:latin typeface="Arial" charset="0"/>
                <a:cs typeface="Arial" charset="0"/>
              </a:endParaRP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714375" y="4214835"/>
              <a:ext cx="2571750" cy="523878"/>
            </a:xfrm>
            <a:prstGeom prst="rect">
              <a:avLst/>
            </a:prstGeom>
            <a:noFill/>
            <a:ln w="25400" cmpd="tri">
              <a:solidFill>
                <a:srgbClr val="C00000"/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s-ES_tradnl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Arial" charset="0"/>
                </a:rPr>
                <a:t>Bioelementos</a:t>
              </a:r>
              <a:endParaRPr lang="es-A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14" name="13 Flecha abajo"/>
            <p:cNvSpPr/>
            <p:nvPr/>
          </p:nvSpPr>
          <p:spPr>
            <a:xfrm>
              <a:off x="1857375" y="3571893"/>
              <a:ext cx="214313" cy="64294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  <p:sp>
          <p:nvSpPr>
            <p:cNvPr id="15" name="14 Flecha abajo"/>
            <p:cNvSpPr/>
            <p:nvPr/>
          </p:nvSpPr>
          <p:spPr>
            <a:xfrm>
              <a:off x="1857375" y="4786338"/>
              <a:ext cx="214313" cy="64294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  <p:sp>
          <p:nvSpPr>
            <p:cNvPr id="16" name="15 Flecha abajo"/>
            <p:cNvSpPr/>
            <p:nvPr/>
          </p:nvSpPr>
          <p:spPr>
            <a:xfrm>
              <a:off x="6500813" y="3571893"/>
              <a:ext cx="214312" cy="64294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  <p:sp>
          <p:nvSpPr>
            <p:cNvPr id="17" name="16 Flecha abajo"/>
            <p:cNvSpPr/>
            <p:nvPr/>
          </p:nvSpPr>
          <p:spPr>
            <a:xfrm>
              <a:off x="1857375" y="2000260"/>
              <a:ext cx="214313" cy="35719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  <p:sp>
          <p:nvSpPr>
            <p:cNvPr id="18" name="17 Flecha abajo"/>
            <p:cNvSpPr/>
            <p:nvPr/>
          </p:nvSpPr>
          <p:spPr>
            <a:xfrm>
              <a:off x="6500813" y="2000260"/>
              <a:ext cx="214312" cy="35719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</p:grpSp>
      <p:sp>
        <p:nvSpPr>
          <p:cNvPr id="20" name="19 CuadroTexto"/>
          <p:cNvSpPr txBox="1">
            <a:spLocks noChangeArrowheads="1"/>
          </p:cNvSpPr>
          <p:nvPr/>
        </p:nvSpPr>
        <p:spPr bwMode="auto">
          <a:xfrm>
            <a:off x="4714875" y="1928813"/>
            <a:ext cx="3924300" cy="3416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  <a:p>
            <a:endParaRPr lang="es-ES_tradnl"/>
          </a:p>
          <a:p>
            <a:endParaRPr lang="es-ES_tradnl"/>
          </a:p>
          <a:p>
            <a:r>
              <a:rPr lang="es-ES_tradnl"/>
              <a:t> </a:t>
            </a:r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r>
              <a:rPr lang="es-ES_tradnl"/>
              <a:t>                                                                 </a:t>
            </a:r>
            <a:endParaRPr lang="es-AR"/>
          </a:p>
        </p:txBody>
      </p:sp>
      <p:sp>
        <p:nvSpPr>
          <p:cNvPr id="21" name="20 CuadroTexto"/>
          <p:cNvSpPr txBox="1">
            <a:spLocks noChangeArrowheads="1"/>
          </p:cNvSpPr>
          <p:nvPr/>
        </p:nvSpPr>
        <p:spPr bwMode="auto">
          <a:xfrm>
            <a:off x="428625" y="1914525"/>
            <a:ext cx="3390900" cy="480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/>
          </a:p>
          <a:p>
            <a:r>
              <a:rPr lang="es-ES_tradnl"/>
              <a:t>                                                  </a:t>
            </a:r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4450"/>
            <a:ext cx="8497888" cy="1152525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s-ES_tradn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COMPUESTOS CONSTITUYENTES </a:t>
            </a:r>
            <a:br>
              <a:rPr lang="es-ES_tradn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ES_tradn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 LA MATERIA VIVA </a:t>
            </a:r>
            <a:endParaRPr lang="es-E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14750" y="1127125"/>
            <a:ext cx="5429250" cy="3944938"/>
          </a:xfrm>
          <a:solidFill>
            <a:schemeClr val="bg1"/>
          </a:solidFill>
        </p:spPr>
        <p:txBody>
          <a:bodyPr/>
          <a:lstStyle/>
          <a:p>
            <a:pPr indent="-273050" eaLnBrk="1" hangingPunct="1">
              <a:buClr>
                <a:schemeClr val="tx1"/>
              </a:buClr>
              <a:buFont typeface="Arial" charset="0"/>
              <a:buChar char="•"/>
              <a:defRPr/>
            </a:pPr>
            <a:endParaRPr lang="es-ES_tradnl" sz="2000" b="1" dirty="0" smtClean="0">
              <a:latin typeface="Arial" pitchFamily="34" charset="0"/>
              <a:cs typeface="Arial" pitchFamily="34" charset="0"/>
            </a:endParaRPr>
          </a:p>
          <a:p>
            <a:pPr indent="-273050" eaLnBrk="1" hangingPunct="1">
              <a:buClr>
                <a:schemeClr val="tx1"/>
              </a:buClr>
              <a:buFont typeface="Arial" charset="0"/>
              <a:buChar char="•"/>
              <a:defRPr/>
            </a:pPr>
            <a:r>
              <a:rPr lang="es-ES_tradnl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AGUA </a:t>
            </a:r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(65% PC)</a:t>
            </a:r>
          </a:p>
          <a:p>
            <a:pPr indent="-273050" eaLnBrk="1" hangingPunct="1">
              <a:buClr>
                <a:schemeClr val="tx1"/>
              </a:buClr>
              <a:buFont typeface="Arial" charset="0"/>
              <a:buChar char="•"/>
              <a:defRPr/>
            </a:pPr>
            <a:r>
              <a:rPr lang="es-ES_tradnl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MINERALES </a:t>
            </a:r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sólidos</a:t>
            </a:r>
            <a:r>
              <a:rPr lang="es-ES_tradnl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(P, Ca)</a:t>
            </a:r>
          </a:p>
          <a:p>
            <a:pPr indent="-273050" eaLnBrk="1" hangingPunct="1">
              <a:buClr>
                <a:schemeClr val="tx1"/>
              </a:buClr>
              <a:buFont typeface="Arial" charset="0"/>
              <a:buChar char="•"/>
              <a:defRPr/>
            </a:pPr>
            <a:r>
              <a:rPr lang="es-ES_tradnl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IONES </a:t>
            </a:r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en solución</a:t>
            </a:r>
          </a:p>
          <a:p>
            <a:pPr indent="-273050" eaLnBrk="1" hangingPunct="1">
              <a:buClr>
                <a:schemeClr val="tx1"/>
              </a:buClr>
              <a:buFontTx/>
              <a:buNone/>
              <a:defRPr/>
            </a:pPr>
            <a:endParaRPr lang="es-ES_tradnl" sz="2000" b="1" dirty="0" smtClean="0">
              <a:latin typeface="Arial" pitchFamily="34" charset="0"/>
              <a:cs typeface="Arial" pitchFamily="34" charset="0"/>
            </a:endParaRPr>
          </a:p>
          <a:p>
            <a:pPr indent="-273050" eaLnBrk="1" hangingPunct="1">
              <a:buClr>
                <a:schemeClr val="tx1"/>
              </a:buClr>
              <a:buFont typeface="Arial" charset="0"/>
              <a:buChar char="•"/>
              <a:defRPr/>
            </a:pPr>
            <a:endParaRPr lang="es-ES_tradnl" sz="2000" b="1" dirty="0" smtClean="0">
              <a:latin typeface="Arial" pitchFamily="34" charset="0"/>
              <a:cs typeface="Arial" pitchFamily="34" charset="0"/>
            </a:endParaRPr>
          </a:p>
          <a:p>
            <a:pPr indent="-273050" eaLnBrk="1" hangingPunct="1">
              <a:buClr>
                <a:schemeClr val="tx1"/>
              </a:buClr>
              <a:buFont typeface="Arial" charset="0"/>
              <a:buChar char="•"/>
              <a:defRPr/>
            </a:pPr>
            <a:r>
              <a:rPr lang="es-ES_tradnl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HIDRATOS DE CARBONO</a:t>
            </a:r>
          </a:p>
          <a:p>
            <a:pPr indent="-273050" eaLnBrk="1" hangingPunct="1">
              <a:buClr>
                <a:schemeClr val="tx1"/>
              </a:buClr>
              <a:buFont typeface="Arial" charset="0"/>
              <a:buChar char="•"/>
              <a:defRPr/>
            </a:pPr>
            <a:r>
              <a:rPr lang="es-ES_tradnl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LÍPIDOS </a:t>
            </a:r>
          </a:p>
          <a:p>
            <a:pPr indent="-273050" eaLnBrk="1" hangingPunct="1">
              <a:buClr>
                <a:schemeClr val="tx1"/>
              </a:buClr>
              <a:buFont typeface="Arial" charset="0"/>
              <a:buChar char="•"/>
              <a:defRPr/>
            </a:pPr>
            <a:r>
              <a:rPr lang="es-ES_tradnl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PROTEÍNAS</a:t>
            </a:r>
          </a:p>
          <a:p>
            <a:pPr indent="-273050" eaLnBrk="1" hangingPunct="1">
              <a:buClr>
                <a:schemeClr val="tx1"/>
              </a:buClr>
              <a:buFont typeface="Arial" charset="0"/>
              <a:buChar char="•"/>
              <a:defRPr/>
            </a:pPr>
            <a:r>
              <a:rPr lang="es-ES_tradnl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ÁCIDOS NUCLEICOS</a:t>
            </a:r>
            <a:endParaRPr lang="es-ES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261938" y="1785938"/>
            <a:ext cx="2881312" cy="461962"/>
          </a:xfrm>
          <a:prstGeom prst="rect">
            <a:avLst/>
          </a:prstGeom>
          <a:solidFill>
            <a:srgbClr val="00F6F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/>
              <a:t>INORGÁNICOS</a:t>
            </a:r>
            <a:endParaRPr lang="es-ES" sz="2400"/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285750" y="3071813"/>
            <a:ext cx="2857500" cy="1292225"/>
          </a:xfrm>
          <a:prstGeom prst="rect">
            <a:avLst/>
          </a:prstGeom>
          <a:solidFill>
            <a:srgbClr val="00F6F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/>
              <a:t>ORGÁNICOS </a:t>
            </a:r>
          </a:p>
          <a:p>
            <a:pPr algn="ctr">
              <a:spcBef>
                <a:spcPct val="50000"/>
              </a:spcBef>
            </a:pPr>
            <a:r>
              <a:rPr lang="es-ES_tradnl"/>
              <a:t>(MOLÉCULAS</a:t>
            </a:r>
          </a:p>
          <a:p>
            <a:pPr algn="ctr">
              <a:spcBef>
                <a:spcPct val="50000"/>
              </a:spcBef>
            </a:pPr>
            <a:r>
              <a:rPr lang="es-ES_tradnl"/>
              <a:t>BIOLÓGICAS)</a:t>
            </a:r>
          </a:p>
        </p:txBody>
      </p:sp>
      <p:sp>
        <p:nvSpPr>
          <p:cNvPr id="14342" name="AutoShape 8"/>
          <p:cNvSpPr>
            <a:spLocks/>
          </p:cNvSpPr>
          <p:nvPr/>
        </p:nvSpPr>
        <p:spPr bwMode="auto">
          <a:xfrm>
            <a:off x="3214688" y="1214438"/>
            <a:ext cx="428625" cy="1658937"/>
          </a:xfrm>
          <a:prstGeom prst="leftBrace">
            <a:avLst>
              <a:gd name="adj1" fmla="val 32307"/>
              <a:gd name="adj2" fmla="val 50718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4343" name="AutoShape 9"/>
          <p:cNvSpPr>
            <a:spLocks/>
          </p:cNvSpPr>
          <p:nvPr/>
        </p:nvSpPr>
        <p:spPr bwMode="auto">
          <a:xfrm>
            <a:off x="3214688" y="3071813"/>
            <a:ext cx="428625" cy="1643062"/>
          </a:xfrm>
          <a:prstGeom prst="leftBrace">
            <a:avLst>
              <a:gd name="adj1" fmla="val 56648"/>
              <a:gd name="adj2" fmla="val 50722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4344" name="11 CuadroTexto"/>
          <p:cNvSpPr txBox="1">
            <a:spLocks noChangeArrowheads="1"/>
          </p:cNvSpPr>
          <p:nvPr/>
        </p:nvSpPr>
        <p:spPr bwMode="auto">
          <a:xfrm>
            <a:off x="3822700" y="4857750"/>
            <a:ext cx="2033588" cy="1692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z="2000" b="1">
                <a:solidFill>
                  <a:srgbClr val="7030A0"/>
                </a:solidFill>
              </a:rPr>
              <a:t>  VITAMINAS</a:t>
            </a:r>
          </a:p>
          <a:p>
            <a:pPr>
              <a:buFont typeface="Arial" pitchFamily="34" charset="0"/>
              <a:buChar char="•"/>
            </a:pPr>
            <a:endParaRPr lang="es-ES_tradnl" sz="2000" b="1">
              <a:solidFill>
                <a:srgbClr val="7030A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_tradnl" sz="2000" b="1">
                <a:solidFill>
                  <a:srgbClr val="7030A0"/>
                </a:solidFill>
              </a:rPr>
              <a:t>  HORMONAS</a:t>
            </a:r>
          </a:p>
          <a:p>
            <a:endParaRPr lang="es-ES_tradnl" sz="2000" b="1">
              <a:solidFill>
                <a:srgbClr val="7030A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_tradnl" sz="2000" b="1">
                <a:solidFill>
                  <a:srgbClr val="7030A0"/>
                </a:solidFill>
              </a:rPr>
              <a:t>  PIGMENTOS</a:t>
            </a:r>
            <a:r>
              <a:rPr lang="es-ES_tradnl" sz="2400" b="1">
                <a:solidFill>
                  <a:srgbClr val="7030A0"/>
                </a:solidFill>
              </a:rPr>
              <a:t> </a:t>
            </a:r>
            <a:endParaRPr lang="es-AR" sz="2400" b="1">
              <a:solidFill>
                <a:srgbClr val="7030A0"/>
              </a:solidFill>
            </a:endParaRPr>
          </a:p>
        </p:txBody>
      </p:sp>
      <p:sp>
        <p:nvSpPr>
          <p:cNvPr id="13" name="12 CuadroTexto"/>
          <p:cNvSpPr txBox="1">
            <a:spLocks noChangeArrowheads="1"/>
          </p:cNvSpPr>
          <p:nvPr/>
        </p:nvSpPr>
        <p:spPr bwMode="auto">
          <a:xfrm>
            <a:off x="3906838" y="4857750"/>
            <a:ext cx="2236787" cy="17541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/>
              <a:t>                                </a:t>
            </a:r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214313" y="1428750"/>
          <a:ext cx="4357718" cy="2830588"/>
        </p:xfrm>
        <a:graphic>
          <a:graphicData uri="http://schemas.openxmlformats.org/drawingml/2006/table">
            <a:tbl>
              <a:tblPr/>
              <a:tblGrid>
                <a:gridCol w="2178859"/>
                <a:gridCol w="2178859"/>
              </a:tblGrid>
              <a:tr h="82157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A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400" b="1" dirty="0">
                          <a:solidFill>
                            <a:srgbClr val="C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ELEMENTOS </a:t>
                      </a:r>
                      <a:r>
                        <a:rPr lang="es-AR" sz="1400" b="1" dirty="0" smtClean="0">
                          <a:solidFill>
                            <a:srgbClr val="C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PRIMARIOS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solidFill>
                            <a:schemeClr val="tx1"/>
                          </a:solidFill>
                          <a:latin typeface="Arial"/>
                          <a:ea typeface="Calibri"/>
                          <a:cs typeface="Times New Roman"/>
                        </a:rPr>
                        <a:t>(96% del Peso Corporal)</a:t>
                      </a:r>
                      <a:endParaRPr lang="es-AR" sz="1400" b="1" dirty="0" smtClean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A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23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Oxígeno ( O )</a:t>
                      </a:r>
                      <a:endParaRPr lang="es-AR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65,0 %</a:t>
                      </a:r>
                      <a:endParaRPr lang="es-A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0423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Carbono </a:t>
                      </a:r>
                      <a:r>
                        <a:rPr lang="es-ES_tradnl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(C )</a:t>
                      </a:r>
                      <a:endParaRPr lang="es-AR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18,5</a:t>
                      </a:r>
                      <a:endParaRPr lang="es-A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0423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Hidrógeno ( H )</a:t>
                      </a:r>
                      <a:endParaRPr lang="es-AR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10,0</a:t>
                      </a:r>
                      <a:endParaRPr lang="es-A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0423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Nitrógeno ( N )</a:t>
                      </a:r>
                      <a:endParaRPr lang="es-AR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3,0</a:t>
                      </a:r>
                      <a:endParaRPr lang="es-A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0423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Calcio ( Ca )</a:t>
                      </a:r>
                      <a:endParaRPr lang="es-AR" sz="14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1,5</a:t>
                      </a:r>
                      <a:endParaRPr lang="es-A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188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Fósforo ( P )</a:t>
                      </a:r>
                      <a:endParaRPr lang="es-AR" sz="14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1,0</a:t>
                      </a:r>
                      <a:endParaRPr lang="es-A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38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s-AR"/>
          </a:p>
        </p:txBody>
      </p:sp>
      <p:graphicFrame>
        <p:nvGraphicFramePr>
          <p:cNvPr id="15" name="14 Tabla"/>
          <p:cNvGraphicFramePr>
            <a:graphicFrameLocks noGrp="1"/>
          </p:cNvGraphicFramePr>
          <p:nvPr/>
        </p:nvGraphicFramePr>
        <p:xfrm>
          <a:off x="4714875" y="1428750"/>
          <a:ext cx="4357718" cy="2786082"/>
        </p:xfrm>
        <a:graphic>
          <a:graphicData uri="http://schemas.openxmlformats.org/drawingml/2006/table">
            <a:tbl>
              <a:tblPr/>
              <a:tblGrid>
                <a:gridCol w="2178859"/>
                <a:gridCol w="2178859"/>
              </a:tblGrid>
              <a:tr h="90458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A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400" b="1" dirty="0">
                          <a:solidFill>
                            <a:srgbClr val="C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ELEMENTOS </a:t>
                      </a:r>
                      <a:r>
                        <a:rPr lang="es-AR" sz="1400" b="1" dirty="0" smtClean="0">
                          <a:solidFill>
                            <a:srgbClr val="C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SECUNDARIOS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A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37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Potasio ( K+)</a:t>
                      </a:r>
                      <a:endParaRPr lang="es-AR" sz="14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0,30</a:t>
                      </a:r>
                      <a:r>
                        <a:rPr lang="es-ES_tradnl" sz="14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%</a:t>
                      </a:r>
                      <a:endParaRPr lang="es-A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237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Azufre ( S</a:t>
                      </a:r>
                      <a:r>
                        <a:rPr lang="es-ES_tradnl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s-ES_tradnl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)</a:t>
                      </a:r>
                      <a:endParaRPr lang="es-AR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0,25</a:t>
                      </a:r>
                      <a:endParaRPr lang="es-A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237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Sodio ( Na+)</a:t>
                      </a:r>
                      <a:endParaRPr lang="es-AR" sz="14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0,20</a:t>
                      </a:r>
                      <a:endParaRPr lang="es-A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237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Cloro ( Cl</a:t>
                      </a:r>
                      <a:r>
                        <a:rPr lang="es-ES_tradnl" sz="1400" b="1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s-ES_tradnl" sz="14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-)</a:t>
                      </a:r>
                      <a:endParaRPr lang="es-AR" sz="14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0,15</a:t>
                      </a:r>
                      <a:endParaRPr lang="es-A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237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Magnesio ( Mg )</a:t>
                      </a:r>
                      <a:endParaRPr lang="es-AR" sz="14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0,05</a:t>
                      </a:r>
                      <a:endParaRPr lang="es-A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6961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Hierro</a:t>
                      </a:r>
                      <a:r>
                        <a:rPr lang="es-ES_tradnl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( Fe) </a:t>
                      </a:r>
                      <a:endParaRPr lang="es-AR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0,005</a:t>
                      </a:r>
                      <a:endParaRPr lang="es-AR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15 Tabla"/>
          <p:cNvGraphicFramePr>
            <a:graphicFrameLocks noGrp="1"/>
          </p:cNvGraphicFramePr>
          <p:nvPr/>
        </p:nvGraphicFramePr>
        <p:xfrm>
          <a:off x="3000375" y="4286250"/>
          <a:ext cx="3357586" cy="2417882"/>
        </p:xfrm>
        <a:graphic>
          <a:graphicData uri="http://schemas.openxmlformats.org/drawingml/2006/table">
            <a:tbl>
              <a:tblPr/>
              <a:tblGrid>
                <a:gridCol w="1678793"/>
                <a:gridCol w="1678793"/>
              </a:tblGrid>
              <a:tr h="71438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A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AR" sz="1400" b="1" dirty="0" smtClean="0">
                          <a:solidFill>
                            <a:srgbClr val="C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OLIGOELEMENTOS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A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91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Fluor ( F )</a:t>
                      </a:r>
                      <a:endParaRPr lang="es-AR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Arial" pitchFamily="34" charset="0"/>
                          <a:cs typeface="Arial" pitchFamily="34" charset="0"/>
                        </a:rPr>
                        <a:t>0,001 %</a:t>
                      </a:r>
                      <a:endParaRPr lang="es-AR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8391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Cobre</a:t>
                      </a:r>
                      <a:r>
                        <a:rPr lang="es-ES_tradnl" sz="14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(Cu )</a:t>
                      </a:r>
                      <a:endParaRPr lang="es-AR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Arial" pitchFamily="34" charset="0"/>
                          <a:cs typeface="Arial" pitchFamily="34" charset="0"/>
                        </a:rPr>
                        <a:t>0,0002</a:t>
                      </a:r>
                      <a:endParaRPr lang="es-AR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8391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Yodo( I )</a:t>
                      </a:r>
                      <a:endParaRPr lang="es-AR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Arial" pitchFamily="34" charset="0"/>
                          <a:cs typeface="Arial" pitchFamily="34" charset="0"/>
                        </a:rPr>
                        <a:t>0,00004</a:t>
                      </a:r>
                      <a:endParaRPr lang="es-AR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8391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Manganeso ( Mn )</a:t>
                      </a:r>
                      <a:endParaRPr lang="es-AR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Arial" pitchFamily="34" charset="0"/>
                          <a:cs typeface="Arial" pitchFamily="34" charset="0"/>
                        </a:rPr>
                        <a:t>0,00003</a:t>
                      </a:r>
                      <a:endParaRPr lang="es-AR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8391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Zinc ( Zn )</a:t>
                      </a:r>
                      <a:endParaRPr lang="es-AR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Arial" pitchFamily="34" charset="0"/>
                          <a:cs typeface="Arial" pitchFamily="34" charset="0"/>
                        </a:rPr>
                        <a:t>vestigios</a:t>
                      </a:r>
                      <a:endParaRPr lang="es-AR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8391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Cobalto( Co )</a:t>
                      </a:r>
                      <a:endParaRPr lang="es-AR" sz="1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Arial" pitchFamily="34" charset="0"/>
                          <a:cs typeface="Arial" pitchFamily="34" charset="0"/>
                        </a:rPr>
                        <a:t>vestigios</a:t>
                      </a:r>
                      <a:endParaRPr lang="es-AR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16 CuadroTexto"/>
          <p:cNvSpPr txBox="1"/>
          <p:nvPr/>
        </p:nvSpPr>
        <p:spPr>
          <a:xfrm>
            <a:off x="0" y="-142875"/>
            <a:ext cx="9144000" cy="1693863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es-A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Calibri"/>
                <a:cs typeface="Times New Roman"/>
              </a:rPr>
              <a:t>BIOELEMENTOS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Calibri"/>
                <a:cs typeface="Times New Roman"/>
              </a:rPr>
              <a:t>(Elementos </a:t>
            </a:r>
            <a:r>
              <a:rPr lang="es-AR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Calibri"/>
                <a:cs typeface="Times New Roman"/>
              </a:rPr>
              <a:t>Biógenos</a:t>
            </a: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Calibri"/>
                <a:cs typeface="Times New Roman"/>
              </a:rPr>
              <a:t>)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es-ES_tradnl" sz="1600" b="1" dirty="0">
                <a:solidFill>
                  <a:srgbClr val="C00000"/>
                </a:solidFill>
                <a:latin typeface="Arial"/>
                <a:ea typeface="Calibri"/>
                <a:cs typeface="Times New Roman"/>
              </a:rPr>
              <a:t>(En el organismo humano – Criterio CUANTITATIVO - Expresado en % de Peso Corporal)</a:t>
            </a:r>
            <a:endParaRPr lang="es-AR" sz="16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9" name="Text Box 3"/>
          <p:cNvSpPr txBox="1">
            <a:spLocks noChangeArrowheads="1"/>
          </p:cNvSpPr>
          <p:nvPr/>
        </p:nvSpPr>
        <p:spPr bwMode="auto">
          <a:xfrm>
            <a:off x="611188" y="2852738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/>
              <a:t>MOLÉCULAS SIMPLES</a:t>
            </a:r>
          </a:p>
        </p:txBody>
      </p:sp>
      <p:sp>
        <p:nvSpPr>
          <p:cNvPr id="260100" name="Text Box 4"/>
          <p:cNvSpPr txBox="1">
            <a:spLocks noChangeArrowheads="1"/>
          </p:cNvSpPr>
          <p:nvPr/>
        </p:nvSpPr>
        <p:spPr bwMode="auto">
          <a:xfrm>
            <a:off x="684213" y="5373688"/>
            <a:ext cx="2879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/>
              <a:t>MACROMOLÉCULAS</a:t>
            </a:r>
          </a:p>
        </p:txBody>
      </p:sp>
      <p:sp>
        <p:nvSpPr>
          <p:cNvPr id="260101" name="Text Box 5"/>
          <p:cNvSpPr txBox="1">
            <a:spLocks noChangeArrowheads="1"/>
          </p:cNvSpPr>
          <p:nvPr/>
        </p:nvSpPr>
        <p:spPr bwMode="auto">
          <a:xfrm>
            <a:off x="3357563" y="2205038"/>
            <a:ext cx="2520950" cy="160496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s-ES_tradnl" b="1" dirty="0">
                <a:latin typeface="Arial" charset="0"/>
                <a:cs typeface="Arial" charset="0"/>
              </a:rPr>
              <a:t>AMINOÁCIDOS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s-ES_tradnl" b="1" dirty="0">
                <a:solidFill>
                  <a:srgbClr val="7030A0"/>
                </a:solidFill>
                <a:latin typeface="Arial" charset="0"/>
                <a:cs typeface="Arial" charset="0"/>
              </a:rPr>
              <a:t>NUCLEÓTIDOS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s-ES_tradnl" b="1" dirty="0">
                <a:solidFill>
                  <a:schemeClr val="accent6">
                    <a:lumMod val="75000"/>
                  </a:schemeClr>
                </a:solidFill>
                <a:latin typeface="Arial" charset="0"/>
                <a:cs typeface="Arial" charset="0"/>
              </a:rPr>
              <a:t>MONOSACÁRIDOS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s-ES_tradnl" b="1" dirty="0">
                <a:solidFill>
                  <a:srgbClr val="00B050"/>
                </a:solidFill>
                <a:latin typeface="Arial" charset="0"/>
                <a:cs typeface="Arial" charset="0"/>
              </a:rPr>
              <a:t>ÁCIDOS GRASOS</a:t>
            </a:r>
          </a:p>
        </p:txBody>
      </p:sp>
      <p:sp>
        <p:nvSpPr>
          <p:cNvPr id="260102" name="Text Box 6"/>
          <p:cNvSpPr txBox="1">
            <a:spLocks noChangeArrowheads="1"/>
          </p:cNvSpPr>
          <p:nvPr/>
        </p:nvSpPr>
        <p:spPr bwMode="auto">
          <a:xfrm>
            <a:off x="3402013" y="4868863"/>
            <a:ext cx="3384550" cy="160496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s-ES_tradnl" b="1" dirty="0">
                <a:latin typeface="Arial" charset="0"/>
                <a:cs typeface="Arial" charset="0"/>
              </a:rPr>
              <a:t>PROTEÍNAS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s-ES_tradnl" b="1" dirty="0">
                <a:solidFill>
                  <a:srgbClr val="7030A0"/>
                </a:solidFill>
                <a:latin typeface="Arial" charset="0"/>
                <a:cs typeface="Arial" charset="0"/>
              </a:rPr>
              <a:t>ÁCIDOS NUCLEICOS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s-ES_tradnl" b="1" dirty="0">
                <a:solidFill>
                  <a:schemeClr val="accent6">
                    <a:lumMod val="75000"/>
                  </a:schemeClr>
                </a:solidFill>
                <a:latin typeface="Arial" charset="0"/>
                <a:cs typeface="Arial" charset="0"/>
              </a:rPr>
              <a:t>POLISACÁRIDOS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s-ES_tradnl" b="1" dirty="0">
                <a:solidFill>
                  <a:srgbClr val="00B050"/>
                </a:solidFill>
                <a:latin typeface="Arial" charset="0"/>
                <a:cs typeface="Arial" charset="0"/>
              </a:rPr>
              <a:t>LÍPIDOS</a:t>
            </a:r>
          </a:p>
        </p:txBody>
      </p:sp>
      <p:pic>
        <p:nvPicPr>
          <p:cNvPr id="16390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62688" y="3919538"/>
            <a:ext cx="28098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0" y="0"/>
            <a:ext cx="9144000" cy="1141413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es-A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Calibri"/>
                <a:cs typeface="Times New Roman"/>
              </a:rPr>
              <a:t>BIOMOLÉCULAS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es-ES_tradnl" sz="1600" b="1" dirty="0">
                <a:solidFill>
                  <a:srgbClr val="C00000"/>
                </a:solidFill>
                <a:latin typeface="Arial"/>
                <a:ea typeface="Calibri"/>
                <a:cs typeface="Times New Roman"/>
              </a:rPr>
              <a:t>(Criterio ESTRUCTURAL)</a:t>
            </a:r>
            <a:endParaRPr lang="es-AR" sz="16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0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60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60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60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099" grpId="0"/>
      <p:bldP spid="260100" grpId="0"/>
      <p:bldP spid="260101" grpId="0" animBg="1"/>
      <p:bldP spid="26010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Imagen 2"/>
          <p:cNvPicPr>
            <a:picLocks noChangeAspect="1" noChangeArrowheads="1"/>
          </p:cNvPicPr>
          <p:nvPr/>
        </p:nvPicPr>
        <p:blipFill>
          <a:blip r:embed="rId2">
            <a:lum bright="-18000" contrast="72000"/>
          </a:blip>
          <a:srcRect l="8891" r="5634" b="27013"/>
          <a:stretch>
            <a:fillRect/>
          </a:stretch>
        </p:blipFill>
        <p:spPr bwMode="auto">
          <a:xfrm>
            <a:off x="0" y="549275"/>
            <a:ext cx="9144000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2324100"/>
            <a:ext cx="4176713" cy="4200525"/>
          </a:xfrm>
          <a:solidFill>
            <a:schemeClr val="bg1"/>
          </a:solidFill>
        </p:spPr>
        <p:txBody>
          <a:bodyPr/>
          <a:lstStyle/>
          <a:p>
            <a:pPr indent="-273050" eaLnBrk="1" hangingPunct="1">
              <a:buClr>
                <a:schemeClr val="tx1"/>
              </a:buClr>
              <a:defRPr/>
            </a:pPr>
            <a:endParaRPr lang="es-ES_tradnl" sz="4400" b="1" baseline="10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73050" eaLnBrk="1" hangingPunct="1">
              <a:buClr>
                <a:schemeClr val="tx1"/>
              </a:buClr>
              <a:defRPr/>
            </a:pPr>
            <a:endParaRPr lang="es-ES_tradnl" sz="4400" b="1" baseline="10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73050" eaLnBrk="1" hangingPunct="1">
              <a:buClr>
                <a:schemeClr val="tx1"/>
              </a:buClr>
              <a:defRPr/>
            </a:pPr>
            <a:endParaRPr lang="es-ES_tradnl" sz="4400" b="1" baseline="10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73050" eaLnBrk="1" hangingPunct="1">
              <a:buClr>
                <a:schemeClr val="tx1"/>
              </a:buClr>
              <a:defRPr/>
            </a:pPr>
            <a:r>
              <a:rPr lang="es-ES_tradnl" sz="4400" b="1" baseline="1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H. DE CARBONO</a:t>
            </a:r>
          </a:p>
          <a:p>
            <a:pPr indent="-273050" eaLnBrk="1" hangingPunct="1">
              <a:buClr>
                <a:schemeClr val="tx1"/>
              </a:buClr>
              <a:buFontTx/>
              <a:buNone/>
              <a:defRPr/>
            </a:pPr>
            <a:endParaRPr lang="es-ES_tradnl" sz="4400" b="1" baseline="10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73050" eaLnBrk="1" hangingPunct="1">
              <a:buClr>
                <a:schemeClr val="tx1"/>
              </a:buClr>
              <a:defRPr/>
            </a:pPr>
            <a:r>
              <a:rPr lang="es-ES_tradnl" sz="4400" b="1" baseline="1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PROTEINAS</a:t>
            </a:r>
          </a:p>
          <a:p>
            <a:pPr indent="-273050" eaLnBrk="1" hangingPunct="1">
              <a:buClr>
                <a:schemeClr val="tx1"/>
              </a:buClr>
              <a:buFontTx/>
              <a:buNone/>
              <a:defRPr/>
            </a:pPr>
            <a:endParaRPr lang="es-ES_tradnl" sz="4400" b="1" baseline="10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73050" eaLnBrk="1" hangingPunct="1">
              <a:buClr>
                <a:schemeClr val="tx1"/>
              </a:buClr>
              <a:defRPr/>
            </a:pPr>
            <a:r>
              <a:rPr lang="es-ES_tradnl" sz="4400" b="1" baseline="1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LIPIDOS</a:t>
            </a:r>
            <a:endParaRPr lang="es-ES" sz="4400" b="1" baseline="10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214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00563" y="2349500"/>
            <a:ext cx="4319587" cy="4508500"/>
          </a:xfrm>
          <a:solidFill>
            <a:schemeClr val="bg1"/>
          </a:solidFill>
        </p:spPr>
        <p:txBody>
          <a:bodyPr/>
          <a:lstStyle/>
          <a:p>
            <a:pPr indent="-273050" eaLnBrk="1" hangingPunct="1">
              <a:lnSpc>
                <a:spcPct val="90000"/>
              </a:lnSpc>
              <a:buClr>
                <a:schemeClr val="tx1"/>
              </a:buClr>
              <a:defRPr/>
            </a:pPr>
            <a:endParaRPr lang="es-ES_tradnl" sz="4400" b="1" baseline="10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73050" eaLnBrk="1" hangingPunct="1">
              <a:lnSpc>
                <a:spcPct val="90000"/>
              </a:lnSpc>
              <a:buClr>
                <a:schemeClr val="tx1"/>
              </a:buClr>
              <a:buFontTx/>
              <a:buNone/>
              <a:defRPr/>
            </a:pPr>
            <a:endParaRPr lang="es-ES_tradnl" sz="4400" b="1" baseline="10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73050" eaLnBrk="1" hangingPunct="1">
              <a:lnSpc>
                <a:spcPct val="90000"/>
              </a:lnSpc>
              <a:buClr>
                <a:schemeClr val="tx1"/>
              </a:buClr>
              <a:defRPr/>
            </a:pPr>
            <a:endParaRPr lang="es-ES_tradnl" sz="4400" b="1" baseline="10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73050" eaLnBrk="1" hangingPunct="1">
              <a:lnSpc>
                <a:spcPct val="90000"/>
              </a:lnSpc>
              <a:buClr>
                <a:schemeClr val="tx1"/>
              </a:buClr>
              <a:defRPr/>
            </a:pPr>
            <a:r>
              <a:rPr lang="es-ES_tradnl" sz="4400" b="1" baseline="1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VITAMINAS</a:t>
            </a:r>
          </a:p>
          <a:p>
            <a:pPr indent="-273050" eaLnBrk="1" hangingPunct="1">
              <a:lnSpc>
                <a:spcPct val="90000"/>
              </a:lnSpc>
              <a:buClr>
                <a:schemeClr val="tx1"/>
              </a:buClr>
              <a:defRPr/>
            </a:pPr>
            <a:endParaRPr lang="es-ES_tradnl" sz="4400" b="1" baseline="10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73050" eaLnBrk="1" hangingPunct="1">
              <a:lnSpc>
                <a:spcPct val="90000"/>
              </a:lnSpc>
              <a:buClr>
                <a:schemeClr val="tx1"/>
              </a:buClr>
              <a:defRPr/>
            </a:pPr>
            <a:r>
              <a:rPr lang="es-ES_tradnl" sz="4400" b="1" baseline="1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MINERALES</a:t>
            </a:r>
          </a:p>
          <a:p>
            <a:pPr indent="-273050" eaLnBrk="1" hangingPunct="1">
              <a:lnSpc>
                <a:spcPct val="90000"/>
              </a:lnSpc>
              <a:buClr>
                <a:schemeClr val="tx1"/>
              </a:buClr>
              <a:defRPr/>
            </a:pPr>
            <a:endParaRPr lang="es-ES_tradnl" sz="4400" b="1" baseline="10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-273050" eaLnBrk="1" hangingPunct="1">
              <a:lnSpc>
                <a:spcPct val="90000"/>
              </a:lnSpc>
              <a:buClr>
                <a:schemeClr val="tx1"/>
              </a:buClr>
              <a:defRPr/>
            </a:pPr>
            <a:r>
              <a:rPr lang="es-ES_tradnl" sz="4400" b="1" baseline="1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OLIGOELEMENTOS</a:t>
            </a:r>
          </a:p>
          <a:p>
            <a:pPr indent="-273050" algn="ctr" eaLnBrk="1" hangingPunct="1">
              <a:lnSpc>
                <a:spcPct val="90000"/>
              </a:lnSpc>
              <a:buClr>
                <a:schemeClr val="tx1"/>
              </a:buClr>
              <a:buFont typeface="Arial" pitchFamily="34" charset="0"/>
              <a:buNone/>
              <a:defRPr/>
            </a:pPr>
            <a:r>
              <a:rPr lang="es-ES_tradnl" sz="2400" b="1" baseline="100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 pueden ser sintetizados por el organismo</a:t>
            </a:r>
          </a:p>
          <a:p>
            <a:pPr indent="-273050" algn="ctr" eaLnBrk="1" hangingPunct="1">
              <a:lnSpc>
                <a:spcPct val="90000"/>
              </a:lnSpc>
              <a:buClr>
                <a:schemeClr val="tx1"/>
              </a:buClr>
              <a:buFont typeface="Arial" pitchFamily="34" charset="0"/>
              <a:buNone/>
              <a:defRPr/>
            </a:pPr>
            <a:r>
              <a:rPr lang="es-ES_tradnl" sz="2400" b="1" baseline="100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 cantidades suficientes</a:t>
            </a:r>
          </a:p>
        </p:txBody>
      </p:sp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323850" y="2428875"/>
            <a:ext cx="396081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b="1" i="1">
                <a:solidFill>
                  <a:srgbClr val="0000CC"/>
                </a:solidFill>
              </a:rPr>
              <a:t>MACRONUTRIENTES</a:t>
            </a:r>
          </a:p>
          <a:p>
            <a:pPr algn="ctr">
              <a:spcBef>
                <a:spcPct val="50000"/>
              </a:spcBef>
            </a:pPr>
            <a:r>
              <a:rPr lang="es-ES_tradnl" sz="2400" b="1" i="1">
                <a:solidFill>
                  <a:srgbClr val="FF3300"/>
                </a:solidFill>
              </a:rPr>
              <a:t>ALIMENTOS BÁSICOS </a:t>
            </a:r>
            <a:r>
              <a:rPr lang="es-ES_tradnl" sz="2000" b="1">
                <a:solidFill>
                  <a:srgbClr val="FF3300"/>
                </a:solidFill>
              </a:rPr>
              <a:t>FUENTES DE ENERGÍA </a:t>
            </a:r>
            <a:endParaRPr lang="es-ES" sz="2000" b="1">
              <a:solidFill>
                <a:srgbClr val="FF3300"/>
              </a:solidFill>
            </a:endParaRPr>
          </a:p>
        </p:txBody>
      </p:sp>
      <p:sp>
        <p:nvSpPr>
          <p:cNvPr id="18437" name="Text Box 7"/>
          <p:cNvSpPr txBox="1">
            <a:spLocks noChangeArrowheads="1"/>
          </p:cNvSpPr>
          <p:nvPr/>
        </p:nvSpPr>
        <p:spPr bwMode="auto">
          <a:xfrm>
            <a:off x="4572000" y="2428875"/>
            <a:ext cx="3960813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b="1" i="1">
                <a:solidFill>
                  <a:srgbClr val="0000CC"/>
                </a:solidFill>
              </a:rPr>
              <a:t>MICRONUTRIENTES</a:t>
            </a:r>
          </a:p>
          <a:p>
            <a:pPr algn="ctr">
              <a:spcBef>
                <a:spcPct val="50000"/>
              </a:spcBef>
            </a:pPr>
            <a:r>
              <a:rPr lang="es-ES_tradnl" sz="2000" b="1">
                <a:solidFill>
                  <a:srgbClr val="FF3300"/>
                </a:solidFill>
              </a:rPr>
              <a:t>FACTORES DIETÉTICOS ESENCIALES</a:t>
            </a:r>
            <a:endParaRPr lang="es-ES" sz="2000" b="1">
              <a:solidFill>
                <a:srgbClr val="FF33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0" y="0"/>
            <a:ext cx="9144000" cy="1693863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es-A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Calibri"/>
                <a:cs typeface="Times New Roman"/>
              </a:rPr>
              <a:t>NUTRIENTES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es-ES_tradnl" sz="2400" dirty="0">
                <a:latin typeface="Arial" charset="0"/>
                <a:cs typeface="Arial" charset="0"/>
              </a:rPr>
              <a:t>CLASIFICACION DE LOS NUTRIENTES</a:t>
            </a:r>
            <a:endParaRPr lang="es-ES" sz="2400" dirty="0">
              <a:latin typeface="Arial" charset="0"/>
              <a:cs typeface="Arial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es-ES_tradnl" sz="1600" b="1" dirty="0">
                <a:solidFill>
                  <a:srgbClr val="C00000"/>
                </a:solidFill>
                <a:latin typeface="Arial"/>
                <a:ea typeface="Calibri"/>
                <a:cs typeface="Times New Roman"/>
              </a:rPr>
              <a:t>(Criterio: CANTIDAD REQUERIDA EN LA DIETA NORMAL)</a:t>
            </a:r>
            <a:endParaRPr lang="es-AR" sz="16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4572000" y="2357438"/>
            <a:ext cx="4214813" cy="45243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AR"/>
          </a:p>
        </p:txBody>
      </p:sp>
      <p:sp>
        <p:nvSpPr>
          <p:cNvPr id="18440" name="9 CuadroTexto"/>
          <p:cNvSpPr txBox="1">
            <a:spLocks noChangeArrowheads="1"/>
          </p:cNvSpPr>
          <p:nvPr/>
        </p:nvSpPr>
        <p:spPr bwMode="auto">
          <a:xfrm>
            <a:off x="3929063" y="30003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AR"/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0" y="2333625"/>
            <a:ext cx="4143375" cy="45243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r>
              <a:rPr lang="es-ES_tradnl"/>
              <a:t> </a:t>
            </a: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476250"/>
            <a:ext cx="4537075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357188" y="0"/>
            <a:ext cx="8286750" cy="523875"/>
          </a:xfrm>
          <a:prstGeom prst="rect">
            <a:avLst/>
          </a:prstGeom>
          <a:gradFill rotWithShape="0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/>
          </a:gradFill>
          <a:ln w="31750">
            <a:solidFill>
              <a:srgbClr val="9933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ES_tradnl" sz="2800" b="1" dirty="0">
                <a:solidFill>
                  <a:srgbClr val="0000FF"/>
                </a:solidFill>
                <a:latin typeface="Dotum" pitchFamily="34" charset="-127"/>
                <a:ea typeface="Dotum" pitchFamily="34" charset="-127"/>
              </a:rPr>
              <a:t>METABOLISMO 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6572250" y="1214438"/>
            <a:ext cx="2397125" cy="1631950"/>
          </a:xfrm>
          <a:prstGeom prst="rect">
            <a:avLst/>
          </a:prstGeom>
          <a:noFill/>
          <a:ln w="25400">
            <a:solidFill>
              <a:srgbClr val="9933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000" b="1" i="1">
                <a:solidFill>
                  <a:srgbClr val="660066"/>
                </a:solidFill>
                <a:latin typeface="Calibri" pitchFamily="34" charset="0"/>
              </a:rPr>
              <a:t>Conjunto de reacciones químicas que tienen lugar en las células o en el organismo</a:t>
            </a:r>
          </a:p>
        </p:txBody>
      </p:sp>
      <p:sp>
        <p:nvSpPr>
          <p:cNvPr id="9" name="8 Flecha abajo"/>
          <p:cNvSpPr/>
          <p:nvPr/>
        </p:nvSpPr>
        <p:spPr>
          <a:xfrm>
            <a:off x="7715250" y="2928938"/>
            <a:ext cx="142875" cy="7858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6572250" y="3797300"/>
            <a:ext cx="2397125" cy="1016000"/>
          </a:xfrm>
          <a:prstGeom prst="rect">
            <a:avLst/>
          </a:prstGeom>
          <a:noFill/>
          <a:ln w="25400">
            <a:solidFill>
              <a:srgbClr val="9933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000" b="1">
                <a:solidFill>
                  <a:srgbClr val="FF0000"/>
                </a:solidFill>
                <a:latin typeface="Arial Black" pitchFamily="34" charset="0"/>
                <a:ea typeface="Dotum" pitchFamily="34" charset="-127"/>
              </a:rPr>
              <a:t>VÍAS</a:t>
            </a:r>
            <a:r>
              <a:rPr lang="es-ES_tradnl" sz="2000" b="1">
                <a:solidFill>
                  <a:srgbClr val="660066"/>
                </a:solidFill>
                <a:latin typeface="Arial Black" pitchFamily="34" charset="0"/>
                <a:ea typeface="Dotum" pitchFamily="34" charset="-127"/>
              </a:rPr>
              <a:t> ó </a:t>
            </a:r>
          </a:p>
          <a:p>
            <a:pPr algn="ctr"/>
            <a:r>
              <a:rPr lang="es-ES_tradnl" sz="2000" b="1">
                <a:solidFill>
                  <a:srgbClr val="FF0000"/>
                </a:solidFill>
                <a:latin typeface="Arial Black" pitchFamily="34" charset="0"/>
                <a:ea typeface="Dotum" pitchFamily="34" charset="-127"/>
              </a:rPr>
              <a:t>RUTAS </a:t>
            </a:r>
            <a:r>
              <a:rPr lang="es-ES_tradnl" sz="2000">
                <a:solidFill>
                  <a:srgbClr val="FF0000"/>
                </a:solidFill>
                <a:latin typeface="Arial Black" pitchFamily="34" charset="0"/>
                <a:ea typeface="Dotum" pitchFamily="34" charset="-127"/>
              </a:rPr>
              <a:t>METABÓLICAS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0" grpId="0" animBg="1"/>
      <p:bldP spid="2061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4"/>
          <p:cNvSpPr txBox="1">
            <a:spLocks noChangeArrowheads="1"/>
          </p:cNvSpPr>
          <p:nvPr/>
        </p:nvSpPr>
        <p:spPr bwMode="auto">
          <a:xfrm>
            <a:off x="857250" y="285750"/>
            <a:ext cx="7362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>
                <a:solidFill>
                  <a:srgbClr val="C00000"/>
                </a:solidFill>
              </a:rPr>
              <a:t>Esquemas de distintos tipos de Vías Metabólicas</a:t>
            </a: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2278063" y="1412875"/>
            <a:ext cx="3698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>
                <a:solidFill>
                  <a:srgbClr val="000099"/>
                </a:solidFill>
                <a:latin typeface="Calibri" pitchFamily="34" charset="0"/>
              </a:rPr>
              <a:t>A</a:t>
            </a:r>
          </a:p>
        </p:txBody>
      </p:sp>
      <p:grpSp>
        <p:nvGrpSpPr>
          <p:cNvPr id="2" name="Group 87"/>
          <p:cNvGrpSpPr>
            <a:grpSpLocks/>
          </p:cNvGrpSpPr>
          <p:nvPr/>
        </p:nvGrpSpPr>
        <p:grpSpPr bwMode="auto">
          <a:xfrm>
            <a:off x="2682875" y="1125538"/>
            <a:ext cx="1125538" cy="744537"/>
            <a:chOff x="1292" y="618"/>
            <a:chExt cx="709" cy="469"/>
          </a:xfrm>
        </p:grpSpPr>
        <p:sp>
          <p:nvSpPr>
            <p:cNvPr id="28749" name="Text Box 6"/>
            <p:cNvSpPr txBox="1">
              <a:spLocks noChangeArrowheads="1"/>
            </p:cNvSpPr>
            <p:nvPr/>
          </p:nvSpPr>
          <p:spPr bwMode="auto">
            <a:xfrm>
              <a:off x="1746" y="799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B</a:t>
              </a:r>
            </a:p>
          </p:txBody>
        </p:sp>
        <p:sp>
          <p:nvSpPr>
            <p:cNvPr id="28750" name="Line 10"/>
            <p:cNvSpPr>
              <a:spLocks noChangeShapeType="1"/>
            </p:cNvSpPr>
            <p:nvPr/>
          </p:nvSpPr>
          <p:spPr bwMode="auto">
            <a:xfrm>
              <a:off x="1292" y="935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51" name="Text Box 14"/>
            <p:cNvSpPr txBox="1">
              <a:spLocks noChangeArrowheads="1"/>
            </p:cNvSpPr>
            <p:nvPr/>
          </p:nvSpPr>
          <p:spPr bwMode="auto">
            <a:xfrm>
              <a:off x="1387" y="618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a</a:t>
              </a:r>
            </a:p>
          </p:txBody>
        </p:sp>
      </p:grpSp>
      <p:grpSp>
        <p:nvGrpSpPr>
          <p:cNvPr id="3" name="Group 88"/>
          <p:cNvGrpSpPr>
            <a:grpSpLocks/>
          </p:cNvGrpSpPr>
          <p:nvPr/>
        </p:nvGrpSpPr>
        <p:grpSpPr bwMode="auto">
          <a:xfrm>
            <a:off x="3762375" y="1125538"/>
            <a:ext cx="1125538" cy="744537"/>
            <a:chOff x="1972" y="618"/>
            <a:chExt cx="709" cy="469"/>
          </a:xfrm>
        </p:grpSpPr>
        <p:sp>
          <p:nvSpPr>
            <p:cNvPr id="28746" name="Text Box 7"/>
            <p:cNvSpPr txBox="1">
              <a:spLocks noChangeArrowheads="1"/>
            </p:cNvSpPr>
            <p:nvPr/>
          </p:nvSpPr>
          <p:spPr bwMode="auto">
            <a:xfrm>
              <a:off x="2426" y="799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C</a:t>
              </a:r>
            </a:p>
          </p:txBody>
        </p:sp>
        <p:sp>
          <p:nvSpPr>
            <p:cNvPr id="28747" name="Line 11"/>
            <p:cNvSpPr>
              <a:spLocks noChangeShapeType="1"/>
            </p:cNvSpPr>
            <p:nvPr/>
          </p:nvSpPr>
          <p:spPr bwMode="auto">
            <a:xfrm>
              <a:off x="1972" y="935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48" name="Text Box 15"/>
            <p:cNvSpPr txBox="1">
              <a:spLocks noChangeArrowheads="1"/>
            </p:cNvSpPr>
            <p:nvPr/>
          </p:nvSpPr>
          <p:spPr bwMode="auto">
            <a:xfrm>
              <a:off x="2064" y="618"/>
              <a:ext cx="21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b</a:t>
              </a:r>
            </a:p>
          </p:txBody>
        </p:sp>
      </p:grpSp>
      <p:grpSp>
        <p:nvGrpSpPr>
          <p:cNvPr id="4" name="Group 89"/>
          <p:cNvGrpSpPr>
            <a:grpSpLocks/>
          </p:cNvGrpSpPr>
          <p:nvPr/>
        </p:nvGrpSpPr>
        <p:grpSpPr bwMode="auto">
          <a:xfrm>
            <a:off x="4914900" y="1125538"/>
            <a:ext cx="2220913" cy="749300"/>
            <a:chOff x="2698" y="618"/>
            <a:chExt cx="1399" cy="472"/>
          </a:xfrm>
        </p:grpSpPr>
        <p:sp>
          <p:nvSpPr>
            <p:cNvPr id="28740" name="Text Box 8"/>
            <p:cNvSpPr txBox="1">
              <a:spLocks noChangeArrowheads="1"/>
            </p:cNvSpPr>
            <p:nvPr/>
          </p:nvSpPr>
          <p:spPr bwMode="auto">
            <a:xfrm>
              <a:off x="3152" y="799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D</a:t>
              </a:r>
            </a:p>
          </p:txBody>
        </p:sp>
        <p:sp>
          <p:nvSpPr>
            <p:cNvPr id="28741" name="Text Box 9"/>
            <p:cNvSpPr txBox="1">
              <a:spLocks noChangeArrowheads="1"/>
            </p:cNvSpPr>
            <p:nvPr/>
          </p:nvSpPr>
          <p:spPr bwMode="auto">
            <a:xfrm>
              <a:off x="3878" y="799"/>
              <a:ext cx="21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b="1">
                  <a:solidFill>
                    <a:srgbClr val="00B050"/>
                  </a:solidFill>
                  <a:latin typeface="Calibri" pitchFamily="34" charset="0"/>
                </a:rPr>
                <a:t>P</a:t>
              </a:r>
            </a:p>
          </p:txBody>
        </p:sp>
        <p:sp>
          <p:nvSpPr>
            <p:cNvPr id="28742" name="Line 12"/>
            <p:cNvSpPr>
              <a:spLocks noChangeShapeType="1"/>
            </p:cNvSpPr>
            <p:nvPr/>
          </p:nvSpPr>
          <p:spPr bwMode="auto">
            <a:xfrm>
              <a:off x="2698" y="935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43" name="Line 13"/>
            <p:cNvSpPr>
              <a:spLocks noChangeShapeType="1"/>
            </p:cNvSpPr>
            <p:nvPr/>
          </p:nvSpPr>
          <p:spPr bwMode="auto">
            <a:xfrm>
              <a:off x="3424" y="935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44" name="Text Box 16"/>
            <p:cNvSpPr txBox="1">
              <a:spLocks noChangeArrowheads="1"/>
            </p:cNvSpPr>
            <p:nvPr/>
          </p:nvSpPr>
          <p:spPr bwMode="auto">
            <a:xfrm>
              <a:off x="2738" y="618"/>
              <a:ext cx="19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c</a:t>
              </a:r>
            </a:p>
          </p:txBody>
        </p:sp>
        <p:sp>
          <p:nvSpPr>
            <p:cNvPr id="28745" name="Text Box 17"/>
            <p:cNvSpPr txBox="1">
              <a:spLocks noChangeArrowheads="1"/>
            </p:cNvSpPr>
            <p:nvPr/>
          </p:nvSpPr>
          <p:spPr bwMode="auto">
            <a:xfrm>
              <a:off x="3519" y="618"/>
              <a:ext cx="21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d</a:t>
              </a:r>
            </a:p>
          </p:txBody>
        </p:sp>
      </p:grpSp>
      <p:grpSp>
        <p:nvGrpSpPr>
          <p:cNvPr id="5" name="Group 90"/>
          <p:cNvGrpSpPr>
            <a:grpSpLocks/>
          </p:cNvGrpSpPr>
          <p:nvPr/>
        </p:nvGrpSpPr>
        <p:grpSpPr bwMode="auto">
          <a:xfrm>
            <a:off x="4916488" y="1747838"/>
            <a:ext cx="2295525" cy="677862"/>
            <a:chOff x="2699" y="1010"/>
            <a:chExt cx="1446" cy="427"/>
          </a:xfrm>
        </p:grpSpPr>
        <p:sp>
          <p:nvSpPr>
            <p:cNvPr id="28735" name="Line 18"/>
            <p:cNvSpPr>
              <a:spLocks noChangeShapeType="1"/>
            </p:cNvSpPr>
            <p:nvPr/>
          </p:nvSpPr>
          <p:spPr bwMode="auto">
            <a:xfrm>
              <a:off x="2699" y="1026"/>
              <a:ext cx="362" cy="272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36" name="Text Box 19"/>
            <p:cNvSpPr txBox="1">
              <a:spLocks noChangeArrowheads="1"/>
            </p:cNvSpPr>
            <p:nvPr/>
          </p:nvSpPr>
          <p:spPr bwMode="auto">
            <a:xfrm>
              <a:off x="3152" y="1146"/>
              <a:ext cx="21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E</a:t>
              </a:r>
            </a:p>
          </p:txBody>
        </p:sp>
        <p:sp>
          <p:nvSpPr>
            <p:cNvPr id="28737" name="Text Box 20"/>
            <p:cNvSpPr txBox="1">
              <a:spLocks noChangeArrowheads="1"/>
            </p:cNvSpPr>
            <p:nvPr/>
          </p:nvSpPr>
          <p:spPr bwMode="auto">
            <a:xfrm>
              <a:off x="3895" y="1146"/>
              <a:ext cx="25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b="1">
                  <a:solidFill>
                    <a:srgbClr val="00B050"/>
                  </a:solidFill>
                  <a:latin typeface="Calibri" pitchFamily="34" charset="0"/>
                </a:rPr>
                <a:t>Q</a:t>
              </a:r>
            </a:p>
          </p:txBody>
        </p:sp>
        <p:sp>
          <p:nvSpPr>
            <p:cNvPr id="28738" name="Line 21"/>
            <p:cNvSpPr>
              <a:spLocks noChangeShapeType="1"/>
            </p:cNvSpPr>
            <p:nvPr/>
          </p:nvSpPr>
          <p:spPr bwMode="auto">
            <a:xfrm>
              <a:off x="3424" y="1298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39" name="Text Box 22"/>
            <p:cNvSpPr txBox="1">
              <a:spLocks noChangeArrowheads="1"/>
            </p:cNvSpPr>
            <p:nvPr/>
          </p:nvSpPr>
          <p:spPr bwMode="auto">
            <a:xfrm>
              <a:off x="3515" y="1010"/>
              <a:ext cx="20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e</a:t>
              </a:r>
            </a:p>
          </p:txBody>
        </p:sp>
      </p:grpSp>
      <p:grpSp>
        <p:nvGrpSpPr>
          <p:cNvPr id="6" name="Group 91"/>
          <p:cNvGrpSpPr>
            <a:grpSpLocks/>
          </p:cNvGrpSpPr>
          <p:nvPr/>
        </p:nvGrpSpPr>
        <p:grpSpPr bwMode="auto">
          <a:xfrm>
            <a:off x="2266950" y="2493963"/>
            <a:ext cx="4857750" cy="749300"/>
            <a:chOff x="1020" y="1480"/>
            <a:chExt cx="3060" cy="472"/>
          </a:xfrm>
        </p:grpSpPr>
        <p:sp>
          <p:nvSpPr>
            <p:cNvPr id="28722" name="Text Box 25"/>
            <p:cNvSpPr txBox="1">
              <a:spLocks noChangeArrowheads="1"/>
            </p:cNvSpPr>
            <p:nvPr/>
          </p:nvSpPr>
          <p:spPr bwMode="auto">
            <a:xfrm>
              <a:off x="1020" y="1661"/>
              <a:ext cx="23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b="1">
                  <a:solidFill>
                    <a:srgbClr val="000099"/>
                  </a:solidFill>
                  <a:latin typeface="Calibri" pitchFamily="34" charset="0"/>
                </a:rPr>
                <a:t>A</a:t>
              </a:r>
            </a:p>
          </p:txBody>
        </p:sp>
        <p:sp>
          <p:nvSpPr>
            <p:cNvPr id="28723" name="Text Box 26"/>
            <p:cNvSpPr txBox="1">
              <a:spLocks noChangeArrowheads="1"/>
            </p:cNvSpPr>
            <p:nvPr/>
          </p:nvSpPr>
          <p:spPr bwMode="auto">
            <a:xfrm>
              <a:off x="1729" y="1661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B</a:t>
              </a:r>
            </a:p>
          </p:txBody>
        </p:sp>
        <p:sp>
          <p:nvSpPr>
            <p:cNvPr id="28724" name="Text Box 27"/>
            <p:cNvSpPr txBox="1">
              <a:spLocks noChangeArrowheads="1"/>
            </p:cNvSpPr>
            <p:nvPr/>
          </p:nvSpPr>
          <p:spPr bwMode="auto">
            <a:xfrm>
              <a:off x="2409" y="1661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C</a:t>
              </a:r>
            </a:p>
          </p:txBody>
        </p:sp>
        <p:sp>
          <p:nvSpPr>
            <p:cNvPr id="28725" name="Text Box 28"/>
            <p:cNvSpPr txBox="1">
              <a:spLocks noChangeArrowheads="1"/>
            </p:cNvSpPr>
            <p:nvPr/>
          </p:nvSpPr>
          <p:spPr bwMode="auto">
            <a:xfrm>
              <a:off x="3135" y="1661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D</a:t>
              </a:r>
            </a:p>
          </p:txBody>
        </p:sp>
        <p:sp>
          <p:nvSpPr>
            <p:cNvPr id="28726" name="Text Box 29"/>
            <p:cNvSpPr txBox="1">
              <a:spLocks noChangeArrowheads="1"/>
            </p:cNvSpPr>
            <p:nvPr/>
          </p:nvSpPr>
          <p:spPr bwMode="auto">
            <a:xfrm>
              <a:off x="3861" y="1661"/>
              <a:ext cx="21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b="1">
                  <a:solidFill>
                    <a:srgbClr val="159B48"/>
                  </a:solidFill>
                  <a:latin typeface="Calibri" pitchFamily="34" charset="0"/>
                </a:rPr>
                <a:t>P</a:t>
              </a:r>
            </a:p>
          </p:txBody>
        </p:sp>
        <p:sp>
          <p:nvSpPr>
            <p:cNvPr id="28727" name="Line 30"/>
            <p:cNvSpPr>
              <a:spLocks noChangeShapeType="1"/>
            </p:cNvSpPr>
            <p:nvPr/>
          </p:nvSpPr>
          <p:spPr bwMode="auto">
            <a:xfrm>
              <a:off x="1275" y="1797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28" name="Line 31"/>
            <p:cNvSpPr>
              <a:spLocks noChangeShapeType="1"/>
            </p:cNvSpPr>
            <p:nvPr/>
          </p:nvSpPr>
          <p:spPr bwMode="auto">
            <a:xfrm>
              <a:off x="1955" y="1797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29" name="Line 32"/>
            <p:cNvSpPr>
              <a:spLocks noChangeShapeType="1"/>
            </p:cNvSpPr>
            <p:nvPr/>
          </p:nvSpPr>
          <p:spPr bwMode="auto">
            <a:xfrm>
              <a:off x="2681" y="1797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30" name="Line 33"/>
            <p:cNvSpPr>
              <a:spLocks noChangeShapeType="1"/>
            </p:cNvSpPr>
            <p:nvPr/>
          </p:nvSpPr>
          <p:spPr bwMode="auto">
            <a:xfrm>
              <a:off x="3407" y="1797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31" name="Text Box 34"/>
            <p:cNvSpPr txBox="1">
              <a:spLocks noChangeArrowheads="1"/>
            </p:cNvSpPr>
            <p:nvPr/>
          </p:nvSpPr>
          <p:spPr bwMode="auto">
            <a:xfrm>
              <a:off x="1370" y="1480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a</a:t>
              </a:r>
            </a:p>
          </p:txBody>
        </p:sp>
        <p:sp>
          <p:nvSpPr>
            <p:cNvPr id="28732" name="Text Box 35"/>
            <p:cNvSpPr txBox="1">
              <a:spLocks noChangeArrowheads="1"/>
            </p:cNvSpPr>
            <p:nvPr/>
          </p:nvSpPr>
          <p:spPr bwMode="auto">
            <a:xfrm>
              <a:off x="2047" y="1480"/>
              <a:ext cx="21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b</a:t>
              </a:r>
            </a:p>
          </p:txBody>
        </p:sp>
        <p:sp>
          <p:nvSpPr>
            <p:cNvPr id="28733" name="Text Box 36"/>
            <p:cNvSpPr txBox="1">
              <a:spLocks noChangeArrowheads="1"/>
            </p:cNvSpPr>
            <p:nvPr/>
          </p:nvSpPr>
          <p:spPr bwMode="auto">
            <a:xfrm>
              <a:off x="2721" y="1480"/>
              <a:ext cx="19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c</a:t>
              </a:r>
            </a:p>
          </p:txBody>
        </p:sp>
        <p:sp>
          <p:nvSpPr>
            <p:cNvPr id="28734" name="Text Box 37"/>
            <p:cNvSpPr txBox="1">
              <a:spLocks noChangeArrowheads="1"/>
            </p:cNvSpPr>
            <p:nvPr/>
          </p:nvSpPr>
          <p:spPr bwMode="auto">
            <a:xfrm>
              <a:off x="3502" y="1480"/>
              <a:ext cx="21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d</a:t>
              </a:r>
            </a:p>
          </p:txBody>
        </p:sp>
      </p:grpSp>
      <p:grpSp>
        <p:nvGrpSpPr>
          <p:cNvPr id="7" name="Group 94"/>
          <p:cNvGrpSpPr>
            <a:grpSpLocks/>
          </p:cNvGrpSpPr>
          <p:nvPr/>
        </p:nvGrpSpPr>
        <p:grpSpPr bwMode="auto">
          <a:xfrm>
            <a:off x="2627313" y="3141663"/>
            <a:ext cx="1800225" cy="0"/>
            <a:chOff x="1247" y="1888"/>
            <a:chExt cx="1134" cy="0"/>
          </a:xfrm>
        </p:grpSpPr>
        <p:sp>
          <p:nvSpPr>
            <p:cNvPr id="28720" name="Line 38"/>
            <p:cNvSpPr>
              <a:spLocks noChangeShapeType="1"/>
            </p:cNvSpPr>
            <p:nvPr/>
          </p:nvSpPr>
          <p:spPr bwMode="auto">
            <a:xfrm>
              <a:off x="1927" y="1888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21" name="Line 40"/>
            <p:cNvSpPr>
              <a:spLocks noChangeShapeType="1"/>
            </p:cNvSpPr>
            <p:nvPr/>
          </p:nvSpPr>
          <p:spPr bwMode="auto">
            <a:xfrm>
              <a:off x="1247" y="1888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8" name="Group 93"/>
          <p:cNvGrpSpPr>
            <a:grpSpLocks/>
          </p:cNvGrpSpPr>
          <p:nvPr/>
        </p:nvGrpSpPr>
        <p:grpSpPr bwMode="auto">
          <a:xfrm>
            <a:off x="4859338" y="3141663"/>
            <a:ext cx="1873250" cy="0"/>
            <a:chOff x="2653" y="1888"/>
            <a:chExt cx="1180" cy="0"/>
          </a:xfrm>
        </p:grpSpPr>
        <p:sp>
          <p:nvSpPr>
            <p:cNvPr id="28718" name="Line 39"/>
            <p:cNvSpPr>
              <a:spLocks noChangeShapeType="1"/>
            </p:cNvSpPr>
            <p:nvPr/>
          </p:nvSpPr>
          <p:spPr bwMode="auto">
            <a:xfrm>
              <a:off x="2653" y="1888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19" name="Line 41"/>
            <p:cNvSpPr>
              <a:spLocks noChangeShapeType="1"/>
            </p:cNvSpPr>
            <p:nvPr/>
          </p:nvSpPr>
          <p:spPr bwMode="auto">
            <a:xfrm>
              <a:off x="3379" y="1888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9" name="Group 96"/>
          <p:cNvGrpSpPr>
            <a:grpSpLocks/>
          </p:cNvGrpSpPr>
          <p:nvPr/>
        </p:nvGrpSpPr>
        <p:grpSpPr bwMode="auto">
          <a:xfrm>
            <a:off x="2609850" y="4051300"/>
            <a:ext cx="1071563" cy="2257425"/>
            <a:chOff x="1644" y="2432"/>
            <a:chExt cx="675" cy="1422"/>
          </a:xfrm>
        </p:grpSpPr>
        <p:sp>
          <p:nvSpPr>
            <p:cNvPr id="28708" name="Text Box 45"/>
            <p:cNvSpPr txBox="1">
              <a:spLocks noChangeArrowheads="1"/>
            </p:cNvSpPr>
            <p:nvPr/>
          </p:nvSpPr>
          <p:spPr bwMode="auto">
            <a:xfrm>
              <a:off x="1644" y="2779"/>
              <a:ext cx="23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b="1">
                  <a:solidFill>
                    <a:srgbClr val="0070C0"/>
                  </a:solidFill>
                  <a:latin typeface="Calibri" pitchFamily="34" charset="0"/>
                </a:rPr>
                <a:t>A</a:t>
              </a:r>
            </a:p>
          </p:txBody>
        </p:sp>
        <p:sp>
          <p:nvSpPr>
            <p:cNvPr id="28709" name="Text Box 46"/>
            <p:cNvSpPr txBox="1">
              <a:spLocks noChangeArrowheads="1"/>
            </p:cNvSpPr>
            <p:nvPr/>
          </p:nvSpPr>
          <p:spPr bwMode="auto">
            <a:xfrm>
              <a:off x="2064" y="3113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B</a:t>
              </a:r>
            </a:p>
          </p:txBody>
        </p:sp>
        <p:sp>
          <p:nvSpPr>
            <p:cNvPr id="28710" name="Text Box 47"/>
            <p:cNvSpPr txBox="1">
              <a:spLocks noChangeArrowheads="1"/>
            </p:cNvSpPr>
            <p:nvPr/>
          </p:nvSpPr>
          <p:spPr bwMode="auto">
            <a:xfrm>
              <a:off x="1655" y="3566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C</a:t>
              </a:r>
            </a:p>
          </p:txBody>
        </p:sp>
        <p:sp>
          <p:nvSpPr>
            <p:cNvPr id="28711" name="Text Box 53"/>
            <p:cNvSpPr txBox="1">
              <a:spLocks noChangeArrowheads="1"/>
            </p:cNvSpPr>
            <p:nvPr/>
          </p:nvSpPr>
          <p:spPr bwMode="auto">
            <a:xfrm>
              <a:off x="2064" y="3475"/>
              <a:ext cx="21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b</a:t>
              </a:r>
            </a:p>
          </p:txBody>
        </p:sp>
        <p:sp>
          <p:nvSpPr>
            <p:cNvPr id="28712" name="Arc 59"/>
            <p:cNvSpPr>
              <a:spLocks/>
            </p:cNvSpPr>
            <p:nvPr/>
          </p:nvSpPr>
          <p:spPr bwMode="auto">
            <a:xfrm rot="5833330">
              <a:off x="1818" y="3360"/>
              <a:ext cx="360" cy="318"/>
            </a:xfrm>
            <a:custGeom>
              <a:avLst/>
              <a:gdLst>
                <a:gd name="T0" fmla="*/ 0 w 21394"/>
                <a:gd name="T1" fmla="*/ 0 h 21600"/>
                <a:gd name="T2" fmla="*/ 0 w 21394"/>
                <a:gd name="T3" fmla="*/ 0 h 21600"/>
                <a:gd name="T4" fmla="*/ 0 w 21394"/>
                <a:gd name="T5" fmla="*/ 0 h 21600"/>
                <a:gd name="T6" fmla="*/ 0 60000 65536"/>
                <a:gd name="T7" fmla="*/ 0 60000 65536"/>
                <a:gd name="T8" fmla="*/ 0 60000 65536"/>
                <a:gd name="T9" fmla="*/ 0 w 21394"/>
                <a:gd name="T10" fmla="*/ 0 h 21600"/>
                <a:gd name="T11" fmla="*/ 21394 w 21394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394" h="21600" fill="none" extrusionOk="0">
                  <a:moveTo>
                    <a:pt x="-1" y="0"/>
                  </a:moveTo>
                  <a:cubicBezTo>
                    <a:pt x="10779" y="0"/>
                    <a:pt x="19908" y="7947"/>
                    <a:pt x="21394" y="18623"/>
                  </a:cubicBezTo>
                </a:path>
                <a:path w="21394" h="21600" stroke="0" extrusionOk="0">
                  <a:moveTo>
                    <a:pt x="-1" y="0"/>
                  </a:moveTo>
                  <a:cubicBezTo>
                    <a:pt x="10779" y="0"/>
                    <a:pt x="19908" y="7947"/>
                    <a:pt x="21394" y="18623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grpSp>
          <p:nvGrpSpPr>
            <p:cNvPr id="28713" name="Group 64"/>
            <p:cNvGrpSpPr>
              <a:grpSpLocks/>
            </p:cNvGrpSpPr>
            <p:nvPr/>
          </p:nvGrpSpPr>
          <p:grpSpPr bwMode="auto">
            <a:xfrm>
              <a:off x="1837" y="2704"/>
              <a:ext cx="408" cy="544"/>
              <a:chOff x="1837" y="2704"/>
              <a:chExt cx="408" cy="544"/>
            </a:xfrm>
          </p:grpSpPr>
          <p:sp>
            <p:nvSpPr>
              <p:cNvPr id="28715" name="Text Box 52"/>
              <p:cNvSpPr txBox="1">
                <a:spLocks noChangeArrowheads="1"/>
              </p:cNvSpPr>
              <p:nvPr/>
            </p:nvSpPr>
            <p:spPr bwMode="auto">
              <a:xfrm>
                <a:off x="2022" y="2779"/>
                <a:ext cx="22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_tradnl" sz="2400" i="1">
                    <a:solidFill>
                      <a:srgbClr val="FF0000"/>
                    </a:solidFill>
                    <a:latin typeface="Calibri" pitchFamily="34" charset="0"/>
                  </a:rPr>
                  <a:t>a</a:t>
                </a:r>
              </a:p>
            </p:txBody>
          </p:sp>
          <p:sp>
            <p:nvSpPr>
              <p:cNvPr id="28716" name="Arc 58"/>
              <p:cNvSpPr>
                <a:spLocks/>
              </p:cNvSpPr>
              <p:nvPr/>
            </p:nvSpPr>
            <p:spPr bwMode="auto">
              <a:xfrm rot="302509">
                <a:off x="1837" y="2930"/>
                <a:ext cx="344" cy="318"/>
              </a:xfrm>
              <a:custGeom>
                <a:avLst/>
                <a:gdLst>
                  <a:gd name="T0" fmla="*/ 0 w 20456"/>
                  <a:gd name="T1" fmla="*/ 0 h 21600"/>
                  <a:gd name="T2" fmla="*/ 0 w 20456"/>
                  <a:gd name="T3" fmla="*/ 0 h 21600"/>
                  <a:gd name="T4" fmla="*/ 0 w 20456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0456"/>
                  <a:gd name="T10" fmla="*/ 0 h 21600"/>
                  <a:gd name="T11" fmla="*/ 20456 w 2045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456" h="21600" fill="none" extrusionOk="0">
                    <a:moveTo>
                      <a:pt x="-1" y="0"/>
                    </a:moveTo>
                    <a:cubicBezTo>
                      <a:pt x="9256" y="0"/>
                      <a:pt x="17483" y="5897"/>
                      <a:pt x="20456" y="14663"/>
                    </a:cubicBezTo>
                  </a:path>
                  <a:path w="20456" h="21600" stroke="0" extrusionOk="0">
                    <a:moveTo>
                      <a:pt x="-1" y="0"/>
                    </a:moveTo>
                    <a:cubicBezTo>
                      <a:pt x="9256" y="0"/>
                      <a:pt x="17483" y="5897"/>
                      <a:pt x="20456" y="14663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508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8717" name="Arc 63"/>
              <p:cNvSpPr>
                <a:spLocks/>
              </p:cNvSpPr>
              <p:nvPr/>
            </p:nvSpPr>
            <p:spPr bwMode="auto">
              <a:xfrm flipH="1" flipV="1">
                <a:off x="1928" y="2704"/>
                <a:ext cx="136" cy="262"/>
              </a:xfrm>
              <a:custGeom>
                <a:avLst/>
                <a:gdLst>
                  <a:gd name="T0" fmla="*/ 0 w 21600"/>
                  <a:gd name="T1" fmla="*/ 0 h 20828"/>
                  <a:gd name="T2" fmla="*/ 0 w 21600"/>
                  <a:gd name="T3" fmla="*/ 0 h 20828"/>
                  <a:gd name="T4" fmla="*/ 0 w 21600"/>
                  <a:gd name="T5" fmla="*/ 0 h 20828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0828"/>
                  <a:gd name="T11" fmla="*/ 21600 w 21600"/>
                  <a:gd name="T12" fmla="*/ 20828 h 2082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0828" fill="none" extrusionOk="0">
                    <a:moveTo>
                      <a:pt x="5723" y="-1"/>
                    </a:moveTo>
                    <a:cubicBezTo>
                      <a:pt x="15100" y="2576"/>
                      <a:pt x="21600" y="11102"/>
                      <a:pt x="21600" y="20828"/>
                    </a:cubicBezTo>
                  </a:path>
                  <a:path w="21600" h="20828" stroke="0" extrusionOk="0">
                    <a:moveTo>
                      <a:pt x="5723" y="-1"/>
                    </a:moveTo>
                    <a:cubicBezTo>
                      <a:pt x="15100" y="2576"/>
                      <a:pt x="21600" y="11102"/>
                      <a:pt x="21600" y="20828"/>
                    </a:cubicBezTo>
                    <a:lnTo>
                      <a:pt x="0" y="20828"/>
                    </a:lnTo>
                    <a:close/>
                  </a:path>
                </a:pathLst>
              </a:cu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28714" name="Text Box 65"/>
            <p:cNvSpPr txBox="1">
              <a:spLocks noChangeArrowheads="1"/>
            </p:cNvSpPr>
            <p:nvPr/>
          </p:nvSpPr>
          <p:spPr bwMode="auto">
            <a:xfrm>
              <a:off x="1820" y="2432"/>
              <a:ext cx="2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S</a:t>
              </a:r>
            </a:p>
          </p:txBody>
        </p:sp>
      </p:grpSp>
      <p:grpSp>
        <p:nvGrpSpPr>
          <p:cNvPr id="11" name="Group 97"/>
          <p:cNvGrpSpPr>
            <a:grpSpLocks/>
          </p:cNvGrpSpPr>
          <p:nvPr/>
        </p:nvGrpSpPr>
        <p:grpSpPr bwMode="auto">
          <a:xfrm>
            <a:off x="1898650" y="4051300"/>
            <a:ext cx="803275" cy="2262188"/>
            <a:chOff x="1196" y="2432"/>
            <a:chExt cx="506" cy="1425"/>
          </a:xfrm>
        </p:grpSpPr>
        <p:sp>
          <p:nvSpPr>
            <p:cNvPr id="28700" name="Text Box 48"/>
            <p:cNvSpPr txBox="1">
              <a:spLocks noChangeArrowheads="1"/>
            </p:cNvSpPr>
            <p:nvPr/>
          </p:nvSpPr>
          <p:spPr bwMode="auto">
            <a:xfrm>
              <a:off x="1219" y="3142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D</a:t>
              </a:r>
            </a:p>
          </p:txBody>
        </p:sp>
        <p:sp>
          <p:nvSpPr>
            <p:cNvPr id="28701" name="Text Box 54"/>
            <p:cNvSpPr txBox="1">
              <a:spLocks noChangeArrowheads="1"/>
            </p:cNvSpPr>
            <p:nvPr/>
          </p:nvSpPr>
          <p:spPr bwMode="auto">
            <a:xfrm>
              <a:off x="1292" y="3566"/>
              <a:ext cx="19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c</a:t>
              </a:r>
            </a:p>
          </p:txBody>
        </p:sp>
        <p:sp>
          <p:nvSpPr>
            <p:cNvPr id="28702" name="Arc 60"/>
            <p:cNvSpPr>
              <a:spLocks/>
            </p:cNvSpPr>
            <p:nvPr/>
          </p:nvSpPr>
          <p:spPr bwMode="auto">
            <a:xfrm rot="-10496228">
              <a:off x="1340" y="3385"/>
              <a:ext cx="362" cy="316"/>
            </a:xfrm>
            <a:custGeom>
              <a:avLst/>
              <a:gdLst>
                <a:gd name="T0" fmla="*/ 0 w 21530"/>
                <a:gd name="T1" fmla="*/ 0 h 21440"/>
                <a:gd name="T2" fmla="*/ 0 w 21530"/>
                <a:gd name="T3" fmla="*/ 0 h 21440"/>
                <a:gd name="T4" fmla="*/ 0 w 21530"/>
                <a:gd name="T5" fmla="*/ 0 h 21440"/>
                <a:gd name="T6" fmla="*/ 0 60000 65536"/>
                <a:gd name="T7" fmla="*/ 0 60000 65536"/>
                <a:gd name="T8" fmla="*/ 0 60000 65536"/>
                <a:gd name="T9" fmla="*/ 0 w 21530"/>
                <a:gd name="T10" fmla="*/ 0 h 21440"/>
                <a:gd name="T11" fmla="*/ 21530 w 21530"/>
                <a:gd name="T12" fmla="*/ 21440 h 214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30" h="21440" fill="none" extrusionOk="0">
                  <a:moveTo>
                    <a:pt x="2623" y="-1"/>
                  </a:moveTo>
                  <a:cubicBezTo>
                    <a:pt x="12804" y="1245"/>
                    <a:pt x="20706" y="9480"/>
                    <a:pt x="21530" y="19704"/>
                  </a:cubicBezTo>
                </a:path>
                <a:path w="21530" h="21440" stroke="0" extrusionOk="0">
                  <a:moveTo>
                    <a:pt x="2623" y="-1"/>
                  </a:moveTo>
                  <a:cubicBezTo>
                    <a:pt x="12804" y="1245"/>
                    <a:pt x="20706" y="9480"/>
                    <a:pt x="21530" y="19704"/>
                  </a:cubicBezTo>
                  <a:lnTo>
                    <a:pt x="0" y="21440"/>
                  </a:lnTo>
                  <a:close/>
                </a:path>
              </a:pathLst>
            </a:cu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grpSp>
          <p:nvGrpSpPr>
            <p:cNvPr id="28703" name="Group 67"/>
            <p:cNvGrpSpPr>
              <a:grpSpLocks/>
            </p:cNvGrpSpPr>
            <p:nvPr/>
          </p:nvGrpSpPr>
          <p:grpSpPr bwMode="auto">
            <a:xfrm>
              <a:off x="1196" y="2704"/>
              <a:ext cx="462" cy="547"/>
              <a:chOff x="1196" y="2704"/>
              <a:chExt cx="462" cy="547"/>
            </a:xfrm>
          </p:grpSpPr>
          <p:sp>
            <p:nvSpPr>
              <p:cNvPr id="28705" name="Arc 61"/>
              <p:cNvSpPr>
                <a:spLocks/>
              </p:cNvSpPr>
              <p:nvPr/>
            </p:nvSpPr>
            <p:spPr bwMode="auto">
              <a:xfrm rot="-4557242">
                <a:off x="1319" y="2912"/>
                <a:ext cx="363" cy="315"/>
              </a:xfrm>
              <a:custGeom>
                <a:avLst/>
                <a:gdLst>
                  <a:gd name="T0" fmla="*/ 0 w 21600"/>
                  <a:gd name="T1" fmla="*/ 0 h 21378"/>
                  <a:gd name="T2" fmla="*/ 0 w 21600"/>
                  <a:gd name="T3" fmla="*/ 0 h 21378"/>
                  <a:gd name="T4" fmla="*/ 0 w 21600"/>
                  <a:gd name="T5" fmla="*/ 0 h 21378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378"/>
                  <a:gd name="T11" fmla="*/ 21600 w 21600"/>
                  <a:gd name="T12" fmla="*/ 21378 h 2137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378" fill="none" extrusionOk="0">
                    <a:moveTo>
                      <a:pt x="3089" y="0"/>
                    </a:moveTo>
                    <a:cubicBezTo>
                      <a:pt x="13715" y="1535"/>
                      <a:pt x="21600" y="10642"/>
                      <a:pt x="21600" y="21378"/>
                    </a:cubicBezTo>
                  </a:path>
                  <a:path w="21600" h="21378" stroke="0" extrusionOk="0">
                    <a:moveTo>
                      <a:pt x="3089" y="0"/>
                    </a:moveTo>
                    <a:cubicBezTo>
                      <a:pt x="13715" y="1535"/>
                      <a:pt x="21600" y="10642"/>
                      <a:pt x="21600" y="21378"/>
                    </a:cubicBezTo>
                    <a:lnTo>
                      <a:pt x="0" y="21378"/>
                    </a:lnTo>
                    <a:close/>
                  </a:path>
                </a:pathLst>
              </a:custGeom>
              <a:noFill/>
              <a:ln w="508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8706" name="Text Box 62"/>
              <p:cNvSpPr txBox="1">
                <a:spLocks noChangeArrowheads="1"/>
              </p:cNvSpPr>
              <p:nvPr/>
            </p:nvSpPr>
            <p:spPr bwMode="auto">
              <a:xfrm>
                <a:off x="1196" y="2825"/>
                <a:ext cx="216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_tradnl" sz="2400" i="1">
                    <a:solidFill>
                      <a:srgbClr val="FF0000"/>
                    </a:solidFill>
                    <a:latin typeface="Calibri" pitchFamily="34" charset="0"/>
                  </a:rPr>
                  <a:t>d</a:t>
                </a:r>
              </a:p>
            </p:txBody>
          </p:sp>
          <p:sp>
            <p:nvSpPr>
              <p:cNvPr id="28707" name="Arc 66"/>
              <p:cNvSpPr>
                <a:spLocks/>
              </p:cNvSpPr>
              <p:nvPr/>
            </p:nvSpPr>
            <p:spPr bwMode="auto">
              <a:xfrm flipV="1">
                <a:off x="1429" y="2704"/>
                <a:ext cx="91" cy="2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444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28704" name="Text Box 68"/>
            <p:cNvSpPr txBox="1">
              <a:spLocks noChangeArrowheads="1"/>
            </p:cNvSpPr>
            <p:nvPr/>
          </p:nvSpPr>
          <p:spPr bwMode="auto">
            <a:xfrm>
              <a:off x="1411" y="2432"/>
              <a:ext cx="21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b="1">
                  <a:solidFill>
                    <a:srgbClr val="159B48"/>
                  </a:solidFill>
                  <a:latin typeface="Calibri" pitchFamily="34" charset="0"/>
                </a:rPr>
                <a:t>P</a:t>
              </a:r>
            </a:p>
          </p:txBody>
        </p:sp>
      </p:grpSp>
      <p:grpSp>
        <p:nvGrpSpPr>
          <p:cNvPr id="13" name="Group 103"/>
          <p:cNvGrpSpPr>
            <a:grpSpLocks/>
          </p:cNvGrpSpPr>
          <p:nvPr/>
        </p:nvGrpSpPr>
        <p:grpSpPr bwMode="auto">
          <a:xfrm>
            <a:off x="4787900" y="3141663"/>
            <a:ext cx="2089150" cy="792162"/>
            <a:chOff x="3016" y="1979"/>
            <a:chExt cx="1316" cy="499"/>
          </a:xfrm>
        </p:grpSpPr>
        <p:grpSp>
          <p:nvGrpSpPr>
            <p:cNvPr id="28694" name="Group 95"/>
            <p:cNvGrpSpPr>
              <a:grpSpLocks/>
            </p:cNvGrpSpPr>
            <p:nvPr/>
          </p:nvGrpSpPr>
          <p:grpSpPr bwMode="auto">
            <a:xfrm>
              <a:off x="3016" y="1979"/>
              <a:ext cx="1316" cy="499"/>
              <a:chOff x="2608" y="1888"/>
              <a:chExt cx="1316" cy="499"/>
            </a:xfrm>
          </p:grpSpPr>
          <p:sp>
            <p:nvSpPr>
              <p:cNvPr id="28697" name="Line 42"/>
              <p:cNvSpPr>
                <a:spLocks noChangeShapeType="1"/>
              </p:cNvSpPr>
              <p:nvPr/>
            </p:nvSpPr>
            <p:spPr bwMode="auto">
              <a:xfrm flipV="1">
                <a:off x="3334" y="1933"/>
                <a:ext cx="590" cy="318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8698" name="Text Box 43"/>
              <p:cNvSpPr txBox="1">
                <a:spLocks noChangeArrowheads="1"/>
              </p:cNvSpPr>
              <p:nvPr/>
            </p:nvSpPr>
            <p:spPr bwMode="auto">
              <a:xfrm>
                <a:off x="3107" y="2099"/>
                <a:ext cx="24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_tradnl" sz="2400">
                    <a:solidFill>
                      <a:srgbClr val="000099"/>
                    </a:solidFill>
                    <a:latin typeface="Calibri" pitchFamily="34" charset="0"/>
                  </a:rPr>
                  <a:t>S</a:t>
                </a:r>
              </a:p>
            </p:txBody>
          </p:sp>
          <p:sp>
            <p:nvSpPr>
              <p:cNvPr id="28699" name="Line 44"/>
              <p:cNvSpPr>
                <a:spLocks noChangeShapeType="1"/>
              </p:cNvSpPr>
              <p:nvPr/>
            </p:nvSpPr>
            <p:spPr bwMode="auto">
              <a:xfrm>
                <a:off x="2608" y="1888"/>
                <a:ext cx="499" cy="317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28695" name="Text Box 101"/>
            <p:cNvSpPr txBox="1">
              <a:spLocks noChangeArrowheads="1"/>
            </p:cNvSpPr>
            <p:nvPr/>
          </p:nvSpPr>
          <p:spPr bwMode="auto">
            <a:xfrm>
              <a:off x="3791" y="1979"/>
              <a:ext cx="20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e</a:t>
              </a:r>
            </a:p>
          </p:txBody>
        </p:sp>
        <p:sp>
          <p:nvSpPr>
            <p:cNvPr id="28696" name="Text Box 102"/>
            <p:cNvSpPr txBox="1">
              <a:spLocks noChangeArrowheads="1"/>
            </p:cNvSpPr>
            <p:nvPr/>
          </p:nvSpPr>
          <p:spPr bwMode="auto">
            <a:xfrm>
              <a:off x="3288" y="1979"/>
              <a:ext cx="1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f</a:t>
              </a:r>
            </a:p>
          </p:txBody>
        </p:sp>
      </p:grpSp>
      <p:grpSp>
        <p:nvGrpSpPr>
          <p:cNvPr id="15" name="Group 106"/>
          <p:cNvGrpSpPr>
            <a:grpSpLocks/>
          </p:cNvGrpSpPr>
          <p:nvPr/>
        </p:nvGrpSpPr>
        <p:grpSpPr bwMode="auto">
          <a:xfrm>
            <a:off x="142875" y="1052513"/>
            <a:ext cx="1620838" cy="2376487"/>
            <a:chOff x="90" y="663"/>
            <a:chExt cx="1021" cy="1497"/>
          </a:xfrm>
        </p:grpSpPr>
        <p:sp>
          <p:nvSpPr>
            <p:cNvPr id="28692" name="AutoShape 104"/>
            <p:cNvSpPr>
              <a:spLocks/>
            </p:cNvSpPr>
            <p:nvPr/>
          </p:nvSpPr>
          <p:spPr bwMode="auto">
            <a:xfrm>
              <a:off x="975" y="663"/>
              <a:ext cx="136" cy="1497"/>
            </a:xfrm>
            <a:prstGeom prst="leftBrace">
              <a:avLst>
                <a:gd name="adj1" fmla="val 91728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8693" name="Text Box 105"/>
            <p:cNvSpPr txBox="1">
              <a:spLocks noChangeArrowheads="1"/>
            </p:cNvSpPr>
            <p:nvPr/>
          </p:nvSpPr>
          <p:spPr bwMode="auto">
            <a:xfrm>
              <a:off x="90" y="1248"/>
              <a:ext cx="926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_tradnl" sz="2000" b="1">
                  <a:latin typeface="Calibri" pitchFamily="34" charset="0"/>
                </a:rPr>
                <a:t>Vías</a:t>
              </a:r>
            </a:p>
            <a:p>
              <a:pPr algn="ctr"/>
              <a:r>
                <a:rPr lang="es-ES_tradnl" sz="2000" b="1">
                  <a:latin typeface="Calibri" pitchFamily="34" charset="0"/>
                </a:rPr>
                <a:t>metabólicas</a:t>
              </a:r>
            </a:p>
          </p:txBody>
        </p:sp>
      </p:grpSp>
      <p:grpSp>
        <p:nvGrpSpPr>
          <p:cNvPr id="16" name="Group 107"/>
          <p:cNvGrpSpPr>
            <a:grpSpLocks/>
          </p:cNvGrpSpPr>
          <p:nvPr/>
        </p:nvGrpSpPr>
        <p:grpSpPr bwMode="auto">
          <a:xfrm>
            <a:off x="215900" y="4005263"/>
            <a:ext cx="1662113" cy="2376487"/>
            <a:chOff x="281" y="663"/>
            <a:chExt cx="830" cy="1497"/>
          </a:xfrm>
        </p:grpSpPr>
        <p:sp>
          <p:nvSpPr>
            <p:cNvPr id="28690" name="AutoShape 108"/>
            <p:cNvSpPr>
              <a:spLocks/>
            </p:cNvSpPr>
            <p:nvPr/>
          </p:nvSpPr>
          <p:spPr bwMode="auto">
            <a:xfrm>
              <a:off x="975" y="663"/>
              <a:ext cx="136" cy="1497"/>
            </a:xfrm>
            <a:prstGeom prst="leftBrace">
              <a:avLst>
                <a:gd name="adj1" fmla="val 91728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8691" name="Text Box 109"/>
            <p:cNvSpPr txBox="1">
              <a:spLocks noChangeArrowheads="1"/>
            </p:cNvSpPr>
            <p:nvPr/>
          </p:nvSpPr>
          <p:spPr bwMode="auto">
            <a:xfrm>
              <a:off x="281" y="1248"/>
              <a:ext cx="688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_tradnl" sz="2000" b="1">
                  <a:latin typeface="Calibri" pitchFamily="34" charset="0"/>
                </a:rPr>
                <a:t>Ciclo</a:t>
              </a:r>
            </a:p>
            <a:p>
              <a:pPr algn="ctr"/>
              <a:r>
                <a:rPr lang="es-ES_tradnl" sz="2000" b="1">
                  <a:latin typeface="Calibri" pitchFamily="34" charset="0"/>
                </a:rPr>
                <a:t>metabólico</a:t>
              </a:r>
            </a:p>
          </p:txBody>
        </p:sp>
      </p:grpSp>
      <p:sp>
        <p:nvSpPr>
          <p:cNvPr id="28688" name="Text Box 14"/>
          <p:cNvSpPr txBox="1">
            <a:spLocks noChangeArrowheads="1"/>
          </p:cNvSpPr>
          <p:nvPr/>
        </p:nvSpPr>
        <p:spPr bwMode="auto">
          <a:xfrm>
            <a:off x="5143500" y="4442336"/>
            <a:ext cx="323197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 dirty="0">
                <a:solidFill>
                  <a:srgbClr val="0070C0"/>
                </a:solidFill>
                <a:latin typeface="Calibri" pitchFamily="34" charset="0"/>
              </a:rPr>
              <a:t>A</a:t>
            </a:r>
            <a:r>
              <a:rPr lang="es-ES_tradnl" sz="2400" i="1" dirty="0">
                <a:latin typeface="Calibri" pitchFamily="34" charset="0"/>
              </a:rPr>
              <a:t>………….sustrato inicial</a:t>
            </a:r>
          </a:p>
          <a:p>
            <a:r>
              <a:rPr lang="es-ES_tradnl" sz="2400" b="1" dirty="0">
                <a:solidFill>
                  <a:srgbClr val="00B050"/>
                </a:solidFill>
                <a:latin typeface="Calibri" pitchFamily="34" charset="0"/>
              </a:rPr>
              <a:t>P, Q  </a:t>
            </a:r>
            <a:r>
              <a:rPr lang="es-ES_tradnl" sz="2400" i="1" dirty="0">
                <a:latin typeface="Calibri" pitchFamily="34" charset="0"/>
              </a:rPr>
              <a:t>……..producto final</a:t>
            </a:r>
          </a:p>
          <a:p>
            <a:r>
              <a:rPr lang="es-ES_tradnl" sz="2400" dirty="0">
                <a:solidFill>
                  <a:srgbClr val="0070C0"/>
                </a:solidFill>
                <a:latin typeface="Calibri" pitchFamily="34" charset="0"/>
              </a:rPr>
              <a:t>B, C, D</a:t>
            </a:r>
            <a:r>
              <a:rPr lang="es-ES_tradnl" sz="2400" dirty="0">
                <a:latin typeface="Calibri" pitchFamily="34" charset="0"/>
              </a:rPr>
              <a:t> </a:t>
            </a:r>
            <a:r>
              <a:rPr lang="es-ES_tradnl" sz="2400" i="1" dirty="0">
                <a:latin typeface="Calibri" pitchFamily="34" charset="0"/>
              </a:rPr>
              <a:t>……..metabolitos </a:t>
            </a:r>
          </a:p>
          <a:p>
            <a:r>
              <a:rPr lang="es-ES_tradnl" sz="2400" b="1" i="1" dirty="0">
                <a:solidFill>
                  <a:srgbClr val="FF0000"/>
                </a:solidFill>
                <a:latin typeface="Calibri" pitchFamily="34" charset="0"/>
              </a:rPr>
              <a:t>a, b, c, d, e</a:t>
            </a:r>
            <a:r>
              <a:rPr lang="es-ES_tradnl" sz="2400" b="1" i="1" dirty="0">
                <a:latin typeface="Calibri" pitchFamily="34" charset="0"/>
              </a:rPr>
              <a:t>…… </a:t>
            </a:r>
            <a:r>
              <a:rPr lang="es-ES_tradnl" sz="2400" b="1" i="1" dirty="0">
                <a:solidFill>
                  <a:srgbClr val="FF0000"/>
                </a:solidFill>
                <a:latin typeface="Calibri" pitchFamily="34" charset="0"/>
              </a:rPr>
              <a:t>ENZIMAS</a:t>
            </a:r>
          </a:p>
          <a:p>
            <a:endParaRPr lang="es-ES_tradnl" sz="2400" i="1" dirty="0">
              <a:latin typeface="Calibri" pitchFamily="34" charset="0"/>
            </a:endParaRPr>
          </a:p>
        </p:txBody>
      </p:sp>
      <p:sp>
        <p:nvSpPr>
          <p:cNvPr id="80" name="79 CuadroTexto"/>
          <p:cNvSpPr txBox="1">
            <a:spLocks noChangeArrowheads="1"/>
          </p:cNvSpPr>
          <p:nvPr/>
        </p:nvSpPr>
        <p:spPr bwMode="auto">
          <a:xfrm>
            <a:off x="5143500" y="4500563"/>
            <a:ext cx="3500438" cy="203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0225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0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/>
      <p:bldP spid="8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2 CuadroTexto"/>
          <p:cNvSpPr txBox="1">
            <a:spLocks noChangeArrowheads="1"/>
          </p:cNvSpPr>
          <p:nvPr/>
        </p:nvSpPr>
        <p:spPr bwMode="auto">
          <a:xfrm>
            <a:off x="0" y="500063"/>
            <a:ext cx="9144000" cy="1108075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400" b="1">
                <a:solidFill>
                  <a:srgbClr val="FF0000"/>
                </a:solidFill>
                <a:latin typeface="Comic Sans MS" pitchFamily="66" charset="0"/>
              </a:rPr>
              <a:t>¿Cuáles son las “herramientas” fundamentales </a:t>
            </a:r>
          </a:p>
          <a:p>
            <a:pPr algn="ctr"/>
            <a:r>
              <a:rPr lang="es-ES_tradnl" sz="2400" b="1">
                <a:solidFill>
                  <a:srgbClr val="FF0000"/>
                </a:solidFill>
                <a:latin typeface="Comic Sans MS" pitchFamily="66" charset="0"/>
              </a:rPr>
              <a:t>de las Vías Metabólicas?</a:t>
            </a:r>
          </a:p>
          <a:p>
            <a:endParaRPr lang="es-AR"/>
          </a:p>
        </p:txBody>
      </p:sp>
      <p:sp>
        <p:nvSpPr>
          <p:cNvPr id="4" name="3 CuadroTexto"/>
          <p:cNvSpPr txBox="1"/>
          <p:nvPr/>
        </p:nvSpPr>
        <p:spPr>
          <a:xfrm>
            <a:off x="2071688" y="2214563"/>
            <a:ext cx="4600575" cy="14160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ENZIMAS</a:t>
            </a:r>
          </a:p>
          <a:p>
            <a:pPr algn="ctr">
              <a:defRPr/>
            </a:pP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(catalizadores biológicos)</a:t>
            </a:r>
          </a:p>
          <a:p>
            <a:pPr>
              <a:defRPr/>
            </a:pPr>
            <a:endParaRPr lang="es-AR" dirty="0">
              <a:latin typeface="Arial" charset="0"/>
              <a:cs typeface="Arial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2428875" y="1643063"/>
            <a:ext cx="4071938" cy="1587"/>
          </a:xfrm>
          <a:prstGeom prst="line">
            <a:avLst/>
          </a:prstGeom>
          <a:ln w="444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rot="5400000">
            <a:off x="4072732" y="1928019"/>
            <a:ext cx="571500" cy="1587"/>
          </a:xfrm>
          <a:prstGeom prst="line">
            <a:avLst/>
          </a:prstGeom>
          <a:ln w="476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CuadroTexto"/>
          <p:cNvSpPr txBox="1"/>
          <p:nvPr/>
        </p:nvSpPr>
        <p:spPr>
          <a:xfrm>
            <a:off x="2336800" y="6488113"/>
            <a:ext cx="4449763" cy="369887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i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Se estudiarán en el desarrollo del curso</a:t>
            </a:r>
            <a:endParaRPr lang="es-AR" i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929188" y="2428875"/>
            <a:ext cx="3929062" cy="1200150"/>
          </a:xfrm>
          <a:prstGeom prst="rect">
            <a:avLst/>
          </a:prstGeom>
          <a:noFill/>
          <a:ln w="0">
            <a:solidFill>
              <a:srgbClr val="7030A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400" b="1" dirty="0">
                <a:solidFill>
                  <a:srgbClr val="3F0A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Sustancias que colaboran con las Enzimas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071563" y="2357438"/>
            <a:ext cx="2624137" cy="9239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es-ES_tradnl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ENZIMAS</a:t>
            </a:r>
          </a:p>
          <a:p>
            <a:pPr>
              <a:defRPr/>
            </a:pPr>
            <a:endParaRPr lang="es-AR" dirty="0">
              <a:latin typeface="Arial" charset="0"/>
              <a:cs typeface="Arial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000625" y="4214813"/>
            <a:ext cx="3849688" cy="13843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41275"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es-ES_tradnl" sz="2800" b="1" dirty="0">
                <a:solidFill>
                  <a:srgbClr val="159B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VITAMINAS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ES_tradnl" sz="2800" b="1" dirty="0">
                <a:solidFill>
                  <a:srgbClr val="159B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MINERALES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ES_tradnl" sz="2800" b="1" dirty="0">
                <a:solidFill>
                  <a:srgbClr val="159B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OLIGOELEMENTOS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2357438" y="1927225"/>
            <a:ext cx="4071937" cy="1588"/>
          </a:xfrm>
          <a:prstGeom prst="line">
            <a:avLst/>
          </a:prstGeom>
          <a:ln w="444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rot="5400000">
            <a:off x="2035969" y="2035969"/>
            <a:ext cx="428625" cy="214313"/>
          </a:xfrm>
          <a:prstGeom prst="line">
            <a:avLst/>
          </a:prstGeom>
          <a:ln w="476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 rot="16200000" flipH="1">
            <a:off x="6322219" y="2035969"/>
            <a:ext cx="500062" cy="285750"/>
          </a:xfrm>
          <a:prstGeom prst="line">
            <a:avLst/>
          </a:prstGeom>
          <a:ln w="476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 rot="5400000">
            <a:off x="6465093" y="3964782"/>
            <a:ext cx="500063" cy="0"/>
          </a:xfrm>
          <a:prstGeom prst="line">
            <a:avLst/>
          </a:prstGeom>
          <a:ln w="476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CuadroTexto"/>
          <p:cNvSpPr txBox="1"/>
          <p:nvPr/>
        </p:nvSpPr>
        <p:spPr>
          <a:xfrm>
            <a:off x="4694238" y="6488113"/>
            <a:ext cx="4449762" cy="369887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i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Se estudiarán en el desarrollo del curso</a:t>
            </a:r>
            <a:endParaRPr lang="es-AR" i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29706" name="2 CuadroTexto"/>
          <p:cNvSpPr txBox="1">
            <a:spLocks noChangeArrowheads="1"/>
          </p:cNvSpPr>
          <p:nvPr/>
        </p:nvSpPr>
        <p:spPr bwMode="auto">
          <a:xfrm>
            <a:off x="0" y="820738"/>
            <a:ext cx="9144000" cy="1108075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400" b="1">
                <a:solidFill>
                  <a:srgbClr val="FF0000"/>
                </a:solidFill>
                <a:latin typeface="Comic Sans MS" pitchFamily="66" charset="0"/>
              </a:rPr>
              <a:t>¿Cuáles son las “herramientas” fundamentales </a:t>
            </a:r>
          </a:p>
          <a:p>
            <a:pPr algn="ctr"/>
            <a:r>
              <a:rPr lang="es-ES_tradnl" sz="2400" b="1">
                <a:solidFill>
                  <a:srgbClr val="FF0000"/>
                </a:solidFill>
                <a:latin typeface="Comic Sans MS" pitchFamily="66" charset="0"/>
              </a:rPr>
              <a:t>de las Vías Metabólicas?</a:t>
            </a:r>
          </a:p>
          <a:p>
            <a:endParaRPr lang="es-AR"/>
          </a:p>
        </p:txBody>
      </p:sp>
      <p:sp>
        <p:nvSpPr>
          <p:cNvPr id="13" name="12 CuadroTexto"/>
          <p:cNvSpPr txBox="1">
            <a:spLocks noChangeArrowheads="1"/>
          </p:cNvSpPr>
          <p:nvPr/>
        </p:nvSpPr>
        <p:spPr bwMode="auto">
          <a:xfrm>
            <a:off x="4656138" y="2428875"/>
            <a:ext cx="4416425" cy="17541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/>
              <a:t>                                                                  </a:t>
            </a:r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AR"/>
          </a:p>
        </p:txBody>
      </p:sp>
      <p:sp>
        <p:nvSpPr>
          <p:cNvPr id="14" name="13 CuadroTexto"/>
          <p:cNvSpPr txBox="1">
            <a:spLocks noChangeArrowheads="1"/>
          </p:cNvSpPr>
          <p:nvPr/>
        </p:nvSpPr>
        <p:spPr bwMode="auto">
          <a:xfrm>
            <a:off x="4584700" y="4143375"/>
            <a:ext cx="4416425" cy="17541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/>
              <a:t>                                                                  </a:t>
            </a:r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smtClean="0">
                <a:solidFill>
                  <a:srgbClr val="C00000"/>
                </a:solidFill>
                <a:latin typeface="Comic Sans MS" pitchFamily="66" charset="0"/>
              </a:rPr>
              <a:t>Equipo Docente</a:t>
            </a:r>
            <a:endParaRPr lang="es-AR" b="1" smtClean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98515" y="1785938"/>
            <a:ext cx="8823249" cy="452431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defRPr/>
            </a:pPr>
            <a:r>
              <a:rPr lang="es-ES_tradnl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Dra. Rebeca </a:t>
            </a:r>
            <a:r>
              <a:rPr lang="es-ES_tradnl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Golini</a:t>
            </a:r>
            <a:r>
              <a:rPr lang="es-ES_tradnl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………………………. </a:t>
            </a:r>
            <a:r>
              <a:rPr lang="es-ES_tradnl" sz="2400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Responsable de Práctico</a:t>
            </a:r>
          </a:p>
          <a:p>
            <a:pPr algn="just">
              <a:lnSpc>
                <a:spcPct val="200000"/>
              </a:lnSpc>
              <a:defRPr/>
            </a:pPr>
            <a:r>
              <a:rPr lang="es-ES_tradnl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Dra. Yamila Carmona………………….. </a:t>
            </a:r>
            <a:r>
              <a:rPr lang="es-ES_tradnl" sz="2400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Responsable de </a:t>
            </a:r>
            <a:r>
              <a:rPr lang="es-ES_tradnl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Práctico</a:t>
            </a:r>
          </a:p>
          <a:p>
            <a:pPr algn="just">
              <a:lnSpc>
                <a:spcPct val="200000"/>
              </a:lnSpc>
              <a:defRPr/>
            </a:pPr>
            <a:r>
              <a:rPr lang="es-ES_tradnl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Dra. Lorena </a:t>
            </a:r>
            <a:r>
              <a:rPr lang="es-ES_tradnl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Navigatore</a:t>
            </a:r>
            <a:r>
              <a:rPr lang="es-ES_tradnl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s-ES_tradnl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Fonzo</a:t>
            </a:r>
            <a:r>
              <a:rPr lang="es-ES_tradnl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…..Responsable de Práctico</a:t>
            </a:r>
            <a:endParaRPr lang="es-ES_tradnl" sz="24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  <a:p>
            <a:pPr algn="just">
              <a:lnSpc>
                <a:spcPct val="200000"/>
              </a:lnSpc>
              <a:defRPr/>
            </a:pPr>
            <a:r>
              <a:rPr lang="es-ES_tradnl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Dra. </a:t>
            </a:r>
            <a:r>
              <a:rPr lang="es-ES_tradnl" sz="24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Ethel</a:t>
            </a:r>
            <a:r>
              <a:rPr lang="es-ES_tradnl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s-ES_tradnl" sz="2400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Larregle……………………….Prof. Colaborador</a:t>
            </a:r>
          </a:p>
          <a:p>
            <a:pPr algn="just">
              <a:lnSpc>
                <a:spcPct val="200000"/>
              </a:lnSpc>
              <a:defRPr/>
            </a:pPr>
            <a:r>
              <a:rPr lang="es-ES_tradnl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Dra. Alicia </a:t>
            </a:r>
            <a:r>
              <a:rPr lang="es-ES_tradnl" sz="2400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Molina</a:t>
            </a:r>
            <a:r>
              <a:rPr lang="es-ES_tradnl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……………….………… </a:t>
            </a:r>
            <a:r>
              <a:rPr lang="es-ES_tradnl" sz="2400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Prof. Responsable</a:t>
            </a:r>
          </a:p>
          <a:p>
            <a:pPr algn="just">
              <a:lnSpc>
                <a:spcPct val="200000"/>
              </a:lnSpc>
              <a:defRPr/>
            </a:pPr>
            <a:endParaRPr lang="es-AR" sz="24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4 Rectángulo"/>
          <p:cNvSpPr>
            <a:spLocks noChangeArrowheads="1"/>
          </p:cNvSpPr>
          <p:nvPr/>
        </p:nvSpPr>
        <p:spPr bwMode="auto">
          <a:xfrm>
            <a:off x="571500" y="171450"/>
            <a:ext cx="7572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000" b="1">
                <a:solidFill>
                  <a:srgbClr val="C00000"/>
                </a:solidFill>
              </a:rPr>
              <a:t>PROGRAMA ANALITICO Y/O DE EXAMEN </a:t>
            </a:r>
          </a:p>
        </p:txBody>
      </p:sp>
      <p:sp>
        <p:nvSpPr>
          <p:cNvPr id="9219" name="7 CuadroTexto"/>
          <p:cNvSpPr txBox="1">
            <a:spLocks noChangeArrowheads="1"/>
          </p:cNvSpPr>
          <p:nvPr/>
        </p:nvSpPr>
        <p:spPr bwMode="auto">
          <a:xfrm>
            <a:off x="214313" y="0"/>
            <a:ext cx="8124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LIC. NUTRICIÓN						QCA. BIOLÓGICA</a:t>
            </a:r>
            <a:endParaRPr lang="es-AR" sz="1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14313" y="2643188"/>
            <a:ext cx="8929687" cy="615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dirty="0"/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dirty="0">
              <a:latin typeface="+mn-lt"/>
              <a:cs typeface="+mn-cs"/>
            </a:endParaRPr>
          </a:p>
        </p:txBody>
      </p:sp>
      <p:sp>
        <p:nvSpPr>
          <p:cNvPr id="31749" name="4 Rectángulo"/>
          <p:cNvSpPr>
            <a:spLocks noChangeArrowheads="1"/>
          </p:cNvSpPr>
          <p:nvPr/>
        </p:nvSpPr>
        <p:spPr bwMode="auto">
          <a:xfrm>
            <a:off x="500063" y="666750"/>
            <a:ext cx="785812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2400" b="1">
                <a:solidFill>
                  <a:srgbClr val="3F0AC4"/>
                </a:solidFill>
              </a:rPr>
              <a:t>Tema 1: </a:t>
            </a:r>
            <a:r>
              <a:rPr lang="es-AR" sz="2400">
                <a:solidFill>
                  <a:srgbClr val="3F0AC4"/>
                </a:solidFill>
              </a:rPr>
              <a:t>Introducción a la </a:t>
            </a:r>
            <a:r>
              <a:rPr lang="es-AR" sz="2400" b="1">
                <a:solidFill>
                  <a:srgbClr val="3F0AC4"/>
                </a:solidFill>
              </a:rPr>
              <a:t>Bioquímica de la Nutrición</a:t>
            </a:r>
            <a:r>
              <a:rPr lang="es-AR" sz="2400">
                <a:solidFill>
                  <a:srgbClr val="3F0AC4"/>
                </a:solidFill>
              </a:rPr>
              <a:t>. Objeto de estudio. Relación con otras ramas de las ciencias biológicas y de la salud</a:t>
            </a:r>
            <a:r>
              <a:rPr lang="en-US" sz="2400">
                <a:solidFill>
                  <a:srgbClr val="3F0AC4"/>
                </a:solidFill>
              </a:rPr>
              <a:t>. </a:t>
            </a:r>
            <a:r>
              <a:rPr lang="es-ES_tradnl" sz="2400" b="1">
                <a:solidFill>
                  <a:srgbClr val="3F0AC4"/>
                </a:solidFill>
              </a:rPr>
              <a:t>Compuestos constituyentes de la materia viva. </a:t>
            </a:r>
            <a:r>
              <a:rPr lang="en-US" sz="2400" b="1">
                <a:solidFill>
                  <a:srgbClr val="3F0AC4"/>
                </a:solidFill>
              </a:rPr>
              <a:t> </a:t>
            </a:r>
            <a:r>
              <a:rPr lang="en-US" sz="2400">
                <a:solidFill>
                  <a:srgbClr val="3F0AC4"/>
                </a:solidFill>
              </a:rPr>
              <a:t>Función de los nutrientes y otros componentes dietéticos en la nutrición</a:t>
            </a:r>
          </a:p>
          <a:p>
            <a:r>
              <a:rPr lang="en-US" sz="2400" b="1">
                <a:solidFill>
                  <a:srgbClr val="3F0AC4"/>
                </a:solidFill>
              </a:rPr>
              <a:t>Concepto de Metabolismo</a:t>
            </a:r>
            <a:r>
              <a:rPr lang="en-US" sz="2400">
                <a:solidFill>
                  <a:srgbClr val="3F0AC4"/>
                </a:solidFill>
              </a:rPr>
              <a:t>. Anabolismo y catabolismo. Vías, ciclos y cascadas metabólicas. </a:t>
            </a:r>
          </a:p>
          <a:p>
            <a:r>
              <a:rPr lang="es-AR" sz="2400" b="1">
                <a:solidFill>
                  <a:srgbClr val="3F0AC4"/>
                </a:solidFill>
              </a:rPr>
              <a:t>Enzimas. </a:t>
            </a:r>
            <a:r>
              <a:rPr lang="es-AR" sz="2400">
                <a:solidFill>
                  <a:srgbClr val="3F0AC4"/>
                </a:solidFill>
              </a:rPr>
              <a:t>Caracteres generales. Nomenclatura y clasificación. Coenzimas. </a:t>
            </a:r>
          </a:p>
          <a:p>
            <a:endParaRPr lang="es-AR" sz="2400">
              <a:solidFill>
                <a:srgbClr val="3F0AC4"/>
              </a:solidFill>
            </a:endParaRPr>
          </a:p>
          <a:p>
            <a:r>
              <a:rPr lang="es-AR" sz="2000"/>
              <a:t>Cinética enzimática. Factores que afectan la actividad enzimática: temperatura, pH, concentración de enzima y concentración de sustrato. Ecuación de Michaelis-Menten. Inhibición de enzimas, competitiva y no competitiva. Regulación enzimática: compartimentalización, enzimas alostéricas, modificación por unión covalente. Isoenzimas. Zimógenos.</a:t>
            </a:r>
            <a:endParaRPr lang="es-AR" sz="2000" b="1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5 CuadroTexto"/>
          <p:cNvSpPr txBox="1">
            <a:spLocks noChangeArrowheads="1"/>
          </p:cNvSpPr>
          <p:nvPr/>
        </p:nvSpPr>
        <p:spPr bwMode="auto">
          <a:xfrm>
            <a:off x="285750" y="1928813"/>
            <a:ext cx="8572500" cy="3121025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buFont typeface="Arial" pitchFamily="34" charset="0"/>
              <a:buChar char="•"/>
            </a:pPr>
            <a:r>
              <a:rPr lang="es-AR" sz="3200" b="1">
                <a:solidFill>
                  <a:srgbClr val="FF0000"/>
                </a:solidFill>
              </a:rPr>
              <a:t>Ningún ser vivo puede vivir sin las ENZIMAS</a:t>
            </a:r>
          </a:p>
          <a:p>
            <a:pPr algn="ctr">
              <a:lnSpc>
                <a:spcPct val="90000"/>
              </a:lnSpc>
              <a:buFont typeface="Arial" pitchFamily="34" charset="0"/>
              <a:buChar char="•"/>
            </a:pPr>
            <a:endParaRPr lang="es-AR" sz="3200" b="1">
              <a:solidFill>
                <a:schemeClr val="accent2"/>
              </a:solidFill>
            </a:endParaRPr>
          </a:p>
          <a:p>
            <a:pPr algn="ctr">
              <a:lnSpc>
                <a:spcPct val="90000"/>
              </a:lnSpc>
              <a:buFont typeface="Arial" pitchFamily="34" charset="0"/>
              <a:buChar char="•"/>
            </a:pPr>
            <a:r>
              <a:rPr lang="es-AR" sz="3200">
                <a:solidFill>
                  <a:srgbClr val="FF0000"/>
                </a:solidFill>
              </a:rPr>
              <a:t>La mayoría de las reacciones deben ser catalizadas para que ocurran en el tiempo y el momento que la célula lo requiere.</a:t>
            </a:r>
          </a:p>
          <a:p>
            <a:endParaRPr lang="es-AR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 descr="Diagonal hacia arriba clara"/>
          <p:cNvSpPr>
            <a:spLocks noGrp="1" noChangeArrowheads="1"/>
          </p:cNvSpPr>
          <p:nvPr>
            <p:ph idx="1"/>
          </p:nvPr>
        </p:nvSpPr>
        <p:spPr>
          <a:xfrm>
            <a:off x="457200" y="1357313"/>
            <a:ext cx="8229600" cy="4525962"/>
          </a:xfrm>
          <a:solidFill>
            <a:schemeClr val="bg1">
              <a:lumMod val="85000"/>
            </a:schemeClr>
          </a:solidFill>
          <a:ln>
            <a:solidFill>
              <a:srgbClr val="5A1AE8"/>
            </a:solidFill>
          </a:ln>
        </p:spPr>
        <p:txBody>
          <a:bodyPr rtlCol="0">
            <a:normAutofit lnSpcReduction="10000"/>
          </a:bodyPr>
          <a:lstStyle/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>
                <a:solidFill>
                  <a:srgbClr val="0000FF"/>
                </a:solidFill>
                <a:latin typeface="Berlin Sans FB" pitchFamily="34" charset="0"/>
              </a:rPr>
              <a:t>Transformación (síntesis) de moléculas de nutrientes simples en moléculas mas complejas, y viceversa (degradación).</a:t>
            </a:r>
          </a:p>
          <a:p>
            <a:pPr marL="365760" indent="-256032" algn="just" eaLnBrk="1" fontAlgn="auto" hangingPunct="1">
              <a:spcAft>
                <a:spcPts val="0"/>
              </a:spcAft>
              <a:buFontTx/>
              <a:buNone/>
              <a:defRPr/>
            </a:pPr>
            <a:endParaRPr lang="es-ES" dirty="0" smtClean="0">
              <a:solidFill>
                <a:srgbClr val="0000FF"/>
              </a:solidFill>
              <a:latin typeface="Berlin Sans FB" pitchFamily="34" charset="0"/>
            </a:endParaRP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>
                <a:solidFill>
                  <a:srgbClr val="0000FF"/>
                </a:solidFill>
                <a:latin typeface="Berlin Sans FB" pitchFamily="34" charset="0"/>
              </a:rPr>
              <a:t>Extracción de energía desde combustibles o compuestos degradables por oxidación.</a:t>
            </a:r>
          </a:p>
          <a:p>
            <a:pPr marL="365760" indent="-256032" algn="just" eaLnBrk="1" fontAlgn="auto" hangingPunct="1">
              <a:spcAft>
                <a:spcPts val="0"/>
              </a:spcAft>
              <a:buFontTx/>
              <a:buNone/>
              <a:defRPr/>
            </a:pPr>
            <a:endParaRPr lang="es-ES" dirty="0" smtClean="0">
              <a:solidFill>
                <a:srgbClr val="0000FF"/>
              </a:solidFill>
              <a:latin typeface="Berlin Sans FB" pitchFamily="34" charset="0"/>
            </a:endParaRP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>
                <a:solidFill>
                  <a:srgbClr val="0000FF"/>
                </a:solidFill>
                <a:latin typeface="Berlin Sans FB" pitchFamily="34" charset="0"/>
              </a:rPr>
              <a:t>Polimerización de subunidades para formar macromoléculas</a:t>
            </a:r>
            <a:r>
              <a:rPr lang="es-ES" dirty="0">
                <a:solidFill>
                  <a:srgbClr val="0000FF"/>
                </a:solidFill>
                <a:latin typeface="Berlin Sans FB" pitchFamily="34" charset="0"/>
              </a:rPr>
              <a:t>.</a:t>
            </a:r>
            <a:endParaRPr lang="es-ES" dirty="0" smtClean="0">
              <a:solidFill>
                <a:srgbClr val="0000FF"/>
              </a:solidFill>
              <a:latin typeface="Berlin Sans FB" pitchFamily="34" charset="0"/>
            </a:endParaRP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1438"/>
            <a:ext cx="8229600" cy="114300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rgbClr val="5A1AE8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¿Qué funciones tienen las Enzimas?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 descr="Diagonal hacia arriba clara"/>
          <p:cNvSpPr>
            <a:spLocks noGrp="1" noChangeArrowheads="1"/>
          </p:cNvSpPr>
          <p:nvPr>
            <p:ph idx="1"/>
          </p:nvPr>
        </p:nvSpPr>
        <p:spPr>
          <a:xfrm>
            <a:off x="485775" y="1143000"/>
            <a:ext cx="8229600" cy="4786313"/>
          </a:xfrm>
          <a:solidFill>
            <a:schemeClr val="bg1">
              <a:lumMod val="85000"/>
            </a:schemeClr>
          </a:solidFill>
          <a:ln w="38100">
            <a:solidFill>
              <a:srgbClr val="5A1AE8"/>
            </a:solidFill>
          </a:ln>
        </p:spPr>
        <p:txBody>
          <a:bodyPr rtlCol="0"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/>
              <a:t>Transformación de moléculas complejas en moléculas simples y viceversa</a:t>
            </a:r>
          </a:p>
          <a:p>
            <a:pPr marL="365760" indent="-256032" eaLnBrk="1" fontAlgn="auto" hangingPunct="1">
              <a:spcAft>
                <a:spcPts val="0"/>
              </a:spcAft>
              <a:buFontTx/>
              <a:buNone/>
              <a:defRPr/>
            </a:pPr>
            <a:endParaRPr lang="es-ES" dirty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1438"/>
            <a:ext cx="8229600" cy="922337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rgbClr val="5A1AE8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Ejemplos de transformaciones</a:t>
            </a:r>
            <a:b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mediadas por Enzimas</a:t>
            </a:r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857250" y="2574925"/>
            <a:ext cx="1439863" cy="7921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>
                <a:latin typeface="Calibri" pitchFamily="34" charset="0"/>
              </a:rPr>
              <a:t>PAN</a:t>
            </a:r>
            <a:endParaRPr lang="es-MX" sz="2800">
              <a:latin typeface="Calibri" pitchFamily="34" charset="0"/>
            </a:endParaRPr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785813" y="3438525"/>
            <a:ext cx="1439862" cy="7921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>
                <a:latin typeface="Calibri" pitchFamily="34" charset="0"/>
              </a:rPr>
              <a:t>PAPAS</a:t>
            </a:r>
            <a:endParaRPr lang="es-MX" sz="2800">
              <a:latin typeface="Calibri" pitchFamily="34" charset="0"/>
            </a:endParaRPr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785813" y="4375150"/>
            <a:ext cx="1439862" cy="7921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>
                <a:latin typeface="Calibri" pitchFamily="34" charset="0"/>
              </a:rPr>
              <a:t>ARROZ</a:t>
            </a:r>
            <a:endParaRPr lang="es-MX" sz="2800">
              <a:latin typeface="Calibri" pitchFamily="34" charset="0"/>
            </a:endParaRPr>
          </a:p>
        </p:txBody>
      </p:sp>
      <p:sp>
        <p:nvSpPr>
          <p:cNvPr id="2057" name="AutoShape 9"/>
          <p:cNvSpPr>
            <a:spLocks/>
          </p:cNvSpPr>
          <p:nvPr/>
        </p:nvSpPr>
        <p:spPr bwMode="auto">
          <a:xfrm>
            <a:off x="2513013" y="2646363"/>
            <a:ext cx="792162" cy="2303462"/>
          </a:xfrm>
          <a:prstGeom prst="rightBrace">
            <a:avLst>
              <a:gd name="adj1" fmla="val 2423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3162300" y="3149600"/>
            <a:ext cx="1655763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 b="1">
                <a:latin typeface="Calibri" pitchFamily="34" charset="0"/>
              </a:rPr>
              <a:t>ALMIDON</a:t>
            </a:r>
            <a:endParaRPr lang="es-MX" sz="2800" b="1">
              <a:latin typeface="Calibri" pitchFamily="34" charset="0"/>
            </a:endParaRP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4962525" y="3222625"/>
            <a:ext cx="863600" cy="217488"/>
          </a:xfrm>
          <a:prstGeom prst="curvedDownArrow">
            <a:avLst>
              <a:gd name="adj1" fmla="val 79416"/>
              <a:gd name="adj2" fmla="val 158832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3000375" y="4806950"/>
            <a:ext cx="2393950" cy="6937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>
                <a:latin typeface="Calibri" pitchFamily="34" charset="0"/>
              </a:rPr>
              <a:t>GLUCOGENO</a:t>
            </a:r>
            <a:endParaRPr lang="es-MX" sz="2800">
              <a:latin typeface="Calibri" pitchFamily="34" charset="0"/>
            </a:endParaRPr>
          </a:p>
        </p:txBody>
      </p:sp>
      <p:sp>
        <p:nvSpPr>
          <p:cNvPr id="2062" name="Oval 14"/>
          <p:cNvSpPr>
            <a:spLocks noChangeArrowheads="1"/>
          </p:cNvSpPr>
          <p:nvPr/>
        </p:nvSpPr>
        <p:spPr bwMode="auto">
          <a:xfrm>
            <a:off x="6257925" y="4662488"/>
            <a:ext cx="2232025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>
                <a:latin typeface="Calibri" pitchFamily="34" charset="0"/>
              </a:rPr>
              <a:t>(GLUCOSA)</a:t>
            </a:r>
            <a:r>
              <a:rPr lang="es-AR" sz="2800" b="1" baseline="-25000">
                <a:latin typeface="Calibri" pitchFamily="34" charset="0"/>
              </a:rPr>
              <a:t>n</a:t>
            </a:r>
            <a:endParaRPr lang="es-MX" sz="2800" b="1">
              <a:latin typeface="Calibri" pitchFamily="34" charset="0"/>
            </a:endParaRPr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 flipH="1">
            <a:off x="5465763" y="5022850"/>
            <a:ext cx="647700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2065" name="Oval 17"/>
          <p:cNvSpPr>
            <a:spLocks noChangeArrowheads="1"/>
          </p:cNvSpPr>
          <p:nvPr/>
        </p:nvSpPr>
        <p:spPr bwMode="auto">
          <a:xfrm>
            <a:off x="5826125" y="2933700"/>
            <a:ext cx="2303463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>
                <a:latin typeface="Calibri" pitchFamily="34" charset="0"/>
              </a:rPr>
              <a:t>n (GLUCOSA)</a:t>
            </a:r>
            <a:endParaRPr lang="es-MX" sz="2800" b="1">
              <a:latin typeface="Calibri" pitchFamily="34" charset="0"/>
            </a:endParaRPr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 flipH="1">
            <a:off x="5394325" y="2501900"/>
            <a:ext cx="360363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5249863" y="2214563"/>
            <a:ext cx="1728787" cy="503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 b="1">
                <a:solidFill>
                  <a:srgbClr val="FF0000"/>
                </a:solidFill>
                <a:latin typeface="Calibri" pitchFamily="34" charset="0"/>
              </a:rPr>
              <a:t>ENZIMAS</a:t>
            </a:r>
            <a:endParaRPr lang="es-MX" sz="28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069" name="AutoShape 21"/>
          <p:cNvSpPr>
            <a:spLocks noChangeArrowheads="1"/>
          </p:cNvSpPr>
          <p:nvPr/>
        </p:nvSpPr>
        <p:spPr bwMode="auto">
          <a:xfrm>
            <a:off x="6834188" y="3870325"/>
            <a:ext cx="287337" cy="792163"/>
          </a:xfrm>
          <a:prstGeom prst="downArrow">
            <a:avLst>
              <a:gd name="adj1" fmla="val 50000"/>
              <a:gd name="adj2" fmla="val 6892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6329363" y="4014788"/>
            <a:ext cx="1728787" cy="503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 b="1">
                <a:solidFill>
                  <a:srgbClr val="FF0000"/>
                </a:solidFill>
                <a:latin typeface="Calibri" pitchFamily="34" charset="0"/>
              </a:rPr>
              <a:t>ENZIMAS</a:t>
            </a:r>
            <a:endParaRPr lang="es-MX" sz="28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  <p:bldP spid="2055" grpId="0" animBg="1"/>
      <p:bldP spid="2056" grpId="0" animBg="1"/>
      <p:bldP spid="2057" grpId="0" animBg="1"/>
      <p:bldP spid="2058" grpId="0" animBg="1"/>
      <p:bldP spid="2059" grpId="0" animBg="1"/>
      <p:bldP spid="2061" grpId="0" animBg="1"/>
      <p:bldP spid="2062" grpId="0" animBg="1"/>
      <p:bldP spid="2063" grpId="0" animBg="1"/>
      <p:bldP spid="2065" grpId="0" animBg="1"/>
      <p:bldP spid="2066" grpId="0" animBg="1"/>
      <p:bldP spid="2067" grpId="0" animBg="1"/>
      <p:bldP spid="2069" grpId="0" animBg="1"/>
      <p:bldP spid="207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Oval 2"/>
          <p:cNvSpPr>
            <a:spLocks noChangeArrowheads="1"/>
          </p:cNvSpPr>
          <p:nvPr/>
        </p:nvSpPr>
        <p:spPr bwMode="auto">
          <a:xfrm>
            <a:off x="250825" y="765175"/>
            <a:ext cx="1800225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>
                <a:latin typeface="Calibri" pitchFamily="34" charset="0"/>
              </a:rPr>
              <a:t>PANCETA</a:t>
            </a:r>
            <a:endParaRPr lang="es-MX" sz="2800">
              <a:latin typeface="Calibri" pitchFamily="34" charset="0"/>
            </a:endParaRPr>
          </a:p>
        </p:txBody>
      </p:sp>
      <p:sp>
        <p:nvSpPr>
          <p:cNvPr id="182275" name="Oval 3"/>
          <p:cNvSpPr>
            <a:spLocks noChangeArrowheads="1"/>
          </p:cNvSpPr>
          <p:nvPr/>
        </p:nvSpPr>
        <p:spPr bwMode="auto">
          <a:xfrm>
            <a:off x="177800" y="1844675"/>
            <a:ext cx="1800225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>
                <a:latin typeface="Calibri" pitchFamily="34" charset="0"/>
              </a:rPr>
              <a:t>CHIZITOS</a:t>
            </a:r>
            <a:endParaRPr lang="es-MX" sz="2800">
              <a:latin typeface="Calibri" pitchFamily="34" charset="0"/>
            </a:endParaRPr>
          </a:p>
        </p:txBody>
      </p:sp>
      <p:sp>
        <p:nvSpPr>
          <p:cNvPr id="182276" name="Oval 4"/>
          <p:cNvSpPr>
            <a:spLocks noChangeArrowheads="1"/>
          </p:cNvSpPr>
          <p:nvPr/>
        </p:nvSpPr>
        <p:spPr bwMode="auto">
          <a:xfrm>
            <a:off x="34925" y="3068638"/>
            <a:ext cx="1943100" cy="865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>
                <a:latin typeface="Calibri" pitchFamily="34" charset="0"/>
              </a:rPr>
              <a:t>CHORIZOS</a:t>
            </a:r>
            <a:endParaRPr lang="es-MX" sz="2800">
              <a:latin typeface="Calibri" pitchFamily="34" charset="0"/>
            </a:endParaRPr>
          </a:p>
        </p:txBody>
      </p:sp>
      <p:sp>
        <p:nvSpPr>
          <p:cNvPr id="182277" name="AutoShape 5"/>
          <p:cNvSpPr>
            <a:spLocks/>
          </p:cNvSpPr>
          <p:nvPr/>
        </p:nvSpPr>
        <p:spPr bwMode="auto">
          <a:xfrm>
            <a:off x="2051050" y="836613"/>
            <a:ext cx="576263" cy="3024187"/>
          </a:xfrm>
          <a:prstGeom prst="rightBrace">
            <a:avLst>
              <a:gd name="adj1" fmla="val 437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182278" name="Rectangle 6"/>
          <p:cNvSpPr>
            <a:spLocks noChangeArrowheads="1"/>
          </p:cNvSpPr>
          <p:nvPr/>
        </p:nvSpPr>
        <p:spPr bwMode="auto">
          <a:xfrm>
            <a:off x="2698750" y="1844675"/>
            <a:ext cx="1727200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 b="1">
                <a:latin typeface="Calibri" pitchFamily="34" charset="0"/>
              </a:rPr>
              <a:t>GRASAS</a:t>
            </a:r>
          </a:p>
          <a:p>
            <a:pPr algn="ctr"/>
            <a:r>
              <a:rPr lang="es-AR" sz="2800" b="1">
                <a:latin typeface="Calibri" pitchFamily="34" charset="0"/>
              </a:rPr>
              <a:t>(TG)</a:t>
            </a:r>
          </a:p>
        </p:txBody>
      </p:sp>
      <p:sp>
        <p:nvSpPr>
          <p:cNvPr id="182280" name="Oval 8"/>
          <p:cNvSpPr>
            <a:spLocks noChangeArrowheads="1"/>
          </p:cNvSpPr>
          <p:nvPr/>
        </p:nvSpPr>
        <p:spPr bwMode="auto">
          <a:xfrm>
            <a:off x="1333500" y="4365625"/>
            <a:ext cx="2952750" cy="15843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>
                <a:latin typeface="Calibri" pitchFamily="34" charset="0"/>
              </a:rPr>
              <a:t>TRIGLICERIDOS</a:t>
            </a:r>
            <a:endParaRPr lang="es-MX" sz="2800">
              <a:latin typeface="Calibri" pitchFamily="34" charset="0"/>
            </a:endParaRPr>
          </a:p>
        </p:txBody>
      </p:sp>
      <p:sp>
        <p:nvSpPr>
          <p:cNvPr id="182282" name="Line 10"/>
          <p:cNvSpPr>
            <a:spLocks noChangeShapeType="1"/>
          </p:cNvSpPr>
          <p:nvPr/>
        </p:nvSpPr>
        <p:spPr bwMode="auto">
          <a:xfrm flipH="1" flipV="1">
            <a:off x="4429125" y="5111750"/>
            <a:ext cx="12938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82283" name="Oval 11"/>
          <p:cNvSpPr>
            <a:spLocks noChangeArrowheads="1"/>
          </p:cNvSpPr>
          <p:nvPr/>
        </p:nvSpPr>
        <p:spPr bwMode="auto">
          <a:xfrm>
            <a:off x="5508625" y="1412875"/>
            <a:ext cx="3024188" cy="1511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>
                <a:latin typeface="Calibri" pitchFamily="34" charset="0"/>
              </a:rPr>
              <a:t>MONO</a:t>
            </a:r>
          </a:p>
          <a:p>
            <a:pPr algn="ctr"/>
            <a:r>
              <a:rPr lang="es-AR" sz="2800">
                <a:latin typeface="Calibri" pitchFamily="34" charset="0"/>
              </a:rPr>
              <a:t>GLICERIDOS</a:t>
            </a:r>
            <a:endParaRPr lang="es-MX" sz="2800">
              <a:latin typeface="Calibri" pitchFamily="34" charset="0"/>
            </a:endParaRPr>
          </a:p>
          <a:p>
            <a:pPr algn="ctr"/>
            <a:endParaRPr lang="es-MX" sz="2800" b="1">
              <a:latin typeface="Calibri" pitchFamily="34" charset="0"/>
            </a:endParaRPr>
          </a:p>
        </p:txBody>
      </p:sp>
      <p:sp>
        <p:nvSpPr>
          <p:cNvPr id="182284" name="Line 12"/>
          <p:cNvSpPr>
            <a:spLocks noChangeShapeType="1"/>
          </p:cNvSpPr>
          <p:nvPr/>
        </p:nvSpPr>
        <p:spPr bwMode="auto">
          <a:xfrm>
            <a:off x="4500563" y="2420938"/>
            <a:ext cx="720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82285" name="AutoShape 13"/>
          <p:cNvSpPr>
            <a:spLocks noChangeArrowheads="1"/>
          </p:cNvSpPr>
          <p:nvPr/>
        </p:nvSpPr>
        <p:spPr bwMode="auto">
          <a:xfrm>
            <a:off x="4500563" y="1989138"/>
            <a:ext cx="863600" cy="217487"/>
          </a:xfrm>
          <a:prstGeom prst="curvedDownArrow">
            <a:avLst>
              <a:gd name="adj1" fmla="val 79416"/>
              <a:gd name="adj2" fmla="val 158832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182286" name="Line 14"/>
          <p:cNvSpPr>
            <a:spLocks noChangeShapeType="1"/>
          </p:cNvSpPr>
          <p:nvPr/>
        </p:nvSpPr>
        <p:spPr bwMode="auto">
          <a:xfrm flipH="1">
            <a:off x="5076825" y="1268413"/>
            <a:ext cx="360363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82287" name="Rectangle 15"/>
          <p:cNvSpPr>
            <a:spLocks noChangeArrowheads="1"/>
          </p:cNvSpPr>
          <p:nvPr/>
        </p:nvSpPr>
        <p:spPr bwMode="auto">
          <a:xfrm>
            <a:off x="4643438" y="908050"/>
            <a:ext cx="1728787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 b="1">
                <a:solidFill>
                  <a:srgbClr val="FF0000"/>
                </a:solidFill>
                <a:latin typeface="Calibri" pitchFamily="34" charset="0"/>
              </a:rPr>
              <a:t>ENZIMAS</a:t>
            </a:r>
            <a:endParaRPr lang="es-MX" sz="28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82288" name="Line 16"/>
          <p:cNvSpPr>
            <a:spLocks noChangeShapeType="1"/>
          </p:cNvSpPr>
          <p:nvPr/>
        </p:nvSpPr>
        <p:spPr bwMode="auto">
          <a:xfrm>
            <a:off x="7019925" y="2997200"/>
            <a:ext cx="0" cy="1008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82289" name="Rectangle 17"/>
          <p:cNvSpPr>
            <a:spLocks noChangeArrowheads="1"/>
          </p:cNvSpPr>
          <p:nvPr/>
        </p:nvSpPr>
        <p:spPr bwMode="auto">
          <a:xfrm>
            <a:off x="6156325" y="3213100"/>
            <a:ext cx="1728788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 b="1">
                <a:solidFill>
                  <a:srgbClr val="FF0000"/>
                </a:solidFill>
                <a:latin typeface="Calibri" pitchFamily="34" charset="0"/>
              </a:rPr>
              <a:t>ENZIMAS</a:t>
            </a:r>
            <a:endParaRPr lang="es-MX" sz="28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82290" name="Oval 18"/>
          <p:cNvSpPr>
            <a:spLocks noChangeArrowheads="1"/>
          </p:cNvSpPr>
          <p:nvPr/>
        </p:nvSpPr>
        <p:spPr bwMode="auto">
          <a:xfrm>
            <a:off x="5795963" y="4076700"/>
            <a:ext cx="2808287" cy="19446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>
                <a:latin typeface="Calibri" pitchFamily="34" charset="0"/>
              </a:rPr>
              <a:t>GLICEROL</a:t>
            </a:r>
          </a:p>
          <a:p>
            <a:pPr algn="ctr"/>
            <a:r>
              <a:rPr lang="es-AR" sz="2800">
                <a:latin typeface="Calibri" pitchFamily="34" charset="0"/>
              </a:rPr>
              <a:t>+3 AC.GRASOS</a:t>
            </a:r>
            <a:endParaRPr lang="es-MX" sz="2800" b="1">
              <a:latin typeface="Calibri" pitchFamily="34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4143375" y="4429125"/>
            <a:ext cx="1728788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 b="1">
                <a:solidFill>
                  <a:srgbClr val="FF0000"/>
                </a:solidFill>
                <a:latin typeface="Calibri" pitchFamily="34" charset="0"/>
              </a:rPr>
              <a:t>ENZIMAS</a:t>
            </a:r>
            <a:endParaRPr lang="es-MX" sz="28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2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2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2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22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2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2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2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22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2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82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182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182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182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82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182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82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18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18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182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182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4" grpId="0" animBg="1"/>
      <p:bldP spid="182275" grpId="0" animBg="1"/>
      <p:bldP spid="182276" grpId="0" animBg="1"/>
      <p:bldP spid="182277" grpId="0" animBg="1"/>
      <p:bldP spid="182278" grpId="0" animBg="1"/>
      <p:bldP spid="182280" grpId="0" animBg="1"/>
      <p:bldP spid="182282" grpId="0" animBg="1"/>
      <p:bldP spid="182283" grpId="0" animBg="1"/>
      <p:bldP spid="182284" grpId="0" animBg="1"/>
      <p:bldP spid="182285" grpId="0" animBg="1"/>
      <p:bldP spid="182286" grpId="0" animBg="1"/>
      <p:bldP spid="182287" grpId="0" animBg="1"/>
      <p:bldP spid="182288" grpId="0" animBg="1"/>
      <p:bldP spid="182289" grpId="0" animBg="1"/>
      <p:bldP spid="182290" grpId="0" animBg="1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3" name="Rectangle 5"/>
          <p:cNvSpPr>
            <a:spLocks noGrp="1" noChangeArrowheads="1"/>
          </p:cNvSpPr>
          <p:nvPr>
            <p:ph idx="1"/>
          </p:nvPr>
        </p:nvSpPr>
        <p:spPr>
          <a:xfrm>
            <a:off x="458788" y="785813"/>
            <a:ext cx="8685212" cy="5143500"/>
          </a:xfrm>
          <a:solidFill>
            <a:schemeClr val="bg1">
              <a:lumMod val="85000"/>
            </a:schemeClr>
          </a:solidFill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AR" sz="2400" b="1" dirty="0" smtClean="0"/>
              <a:t>Al nombre del sustrato o del producto, se le agrega la terminación</a:t>
            </a:r>
            <a:r>
              <a:rPr lang="es-AR" sz="2400" b="1" dirty="0" smtClean="0">
                <a:solidFill>
                  <a:srgbClr val="0000FF"/>
                </a:solidFill>
              </a:rPr>
              <a:t> </a:t>
            </a:r>
            <a:r>
              <a:rPr lang="es-AR" sz="24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ASA</a:t>
            </a:r>
            <a:endParaRPr lang="es-AR" sz="2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2400" dirty="0" smtClean="0"/>
              <a:t>		Por ejemplo: </a:t>
            </a:r>
            <a:r>
              <a:rPr lang="es-AR" sz="2400" b="1" dirty="0" err="1" smtClean="0">
                <a:solidFill>
                  <a:srgbClr val="0000FF"/>
                </a:solidFill>
              </a:rPr>
              <a:t>sacarasa</a:t>
            </a:r>
            <a:r>
              <a:rPr lang="es-AR" sz="2400" b="1" dirty="0" smtClean="0">
                <a:solidFill>
                  <a:srgbClr val="0000FF"/>
                </a:solidFill>
              </a:rPr>
              <a:t>, ureasa, amilasa</a:t>
            </a:r>
            <a:r>
              <a:rPr lang="es-ES" sz="2400" b="1" dirty="0" smtClean="0">
                <a:solidFill>
                  <a:srgbClr val="0000FF"/>
                </a:solidFill>
              </a:rPr>
              <a:t>, etc.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z="2400" b="1" dirty="0" smtClean="0">
              <a:solidFill>
                <a:srgbClr val="0000FF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AR" sz="2400" b="1" dirty="0" smtClean="0"/>
              <a:t>Por la reacción que catalizan, por ej.: </a:t>
            </a:r>
            <a:r>
              <a:rPr lang="es-AR" sz="2400" b="1" dirty="0" err="1" smtClean="0">
                <a:solidFill>
                  <a:srgbClr val="C00000"/>
                </a:solidFill>
              </a:rPr>
              <a:t>oxidoreductasa</a:t>
            </a:r>
            <a:r>
              <a:rPr lang="es-AR" sz="2400" b="1" dirty="0" smtClean="0">
                <a:solidFill>
                  <a:srgbClr val="C00000"/>
                </a:solidFill>
              </a:rPr>
              <a:t>, deshidrogenasa, </a:t>
            </a:r>
            <a:r>
              <a:rPr lang="es-AR" sz="2400" b="1" dirty="0" err="1" smtClean="0">
                <a:solidFill>
                  <a:srgbClr val="C00000"/>
                </a:solidFill>
              </a:rPr>
              <a:t>descarboxilasa</a:t>
            </a:r>
            <a:r>
              <a:rPr lang="es-AR" sz="2400" b="1" dirty="0" smtClean="0">
                <a:solidFill>
                  <a:srgbClr val="C00000"/>
                </a:solidFill>
              </a:rPr>
              <a:t>, etc.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s-AR" sz="2400" b="1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AR" sz="2400" b="1" dirty="0" smtClean="0"/>
              <a:t>Otras tienen nombres </a:t>
            </a:r>
            <a:r>
              <a:rPr lang="es-AR" sz="2400" b="1" u="sng" dirty="0" smtClean="0"/>
              <a:t>arbitrarios</a:t>
            </a:r>
            <a:r>
              <a:rPr lang="es-AR" sz="2400" b="1" dirty="0" smtClean="0"/>
              <a:t>, como: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s-AR" sz="2400" b="1" dirty="0" smtClean="0">
                <a:solidFill>
                  <a:srgbClr val="0000FF"/>
                </a:solidFill>
              </a:rPr>
              <a:t>   </a:t>
            </a:r>
            <a:r>
              <a:rPr lang="es-AR" sz="2400" b="1" dirty="0" smtClean="0">
                <a:solidFill>
                  <a:srgbClr val="C00000"/>
                </a:solidFill>
              </a:rPr>
              <a:t>ptialina salival, pepsina del jugo gástrico, tripsina, etc.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s-AR" sz="2400" b="1" dirty="0" smtClean="0"/>
              <a:t>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AR" sz="2400" b="1" dirty="0" smtClean="0"/>
              <a:t>Cada enzima tiene un nombre y un numero asignado por la </a:t>
            </a:r>
            <a:r>
              <a:rPr lang="es-AR" sz="2400" b="1" i="1" dirty="0" smtClean="0">
                <a:solidFill>
                  <a:schemeClr val="accent6">
                    <a:lumMod val="75000"/>
                  </a:schemeClr>
                </a:solidFill>
              </a:rPr>
              <a:t>Unión Internacional de Bioquímica y Biología Molecular.</a:t>
            </a:r>
            <a:endParaRPr lang="es-AR" sz="2400" b="1" i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2400" b="1" dirty="0" smtClean="0"/>
              <a:t>		Por ej.: </a:t>
            </a:r>
            <a:r>
              <a:rPr lang="es-AR" sz="2400" b="1" dirty="0" smtClean="0">
                <a:solidFill>
                  <a:srgbClr val="0000FF"/>
                </a:solidFill>
              </a:rPr>
              <a:t>Lactato deshidrogenasa </a:t>
            </a:r>
            <a:r>
              <a:rPr lang="es-AR" sz="2400" b="1" dirty="0" smtClean="0"/>
              <a:t>(EC 1.1.1.27) </a:t>
            </a:r>
            <a:endParaRPr lang="es-MX" sz="2400" b="1" dirty="0" smtClean="0"/>
          </a:p>
        </p:txBody>
      </p:sp>
      <p:sp>
        <p:nvSpPr>
          <p:cNvPr id="186372" name="Rectangle 4"/>
          <p:cNvSpPr>
            <a:spLocks noGrp="1" noChangeArrowheads="1"/>
          </p:cNvSpPr>
          <p:nvPr>
            <p:ph type="title"/>
          </p:nvPr>
        </p:nvSpPr>
        <p:spPr>
          <a:xfrm>
            <a:off x="142875" y="4763"/>
            <a:ext cx="8858250" cy="638175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AR" sz="3600" b="1" dirty="0" smtClean="0">
                <a:solidFill>
                  <a:srgbClr val="C00000"/>
                </a:solidFill>
                <a:latin typeface="Comic Sans MS" pitchFamily="66" charset="0"/>
              </a:rPr>
              <a:t>¿Cómo se denominan las Enzimas?</a:t>
            </a:r>
            <a:endParaRPr lang="es-MX" sz="3600" b="1" dirty="0" smtClean="0">
              <a:solidFill>
                <a:srgbClr val="C00000"/>
              </a:solidFill>
              <a:latin typeface="Comic Sans MS" pitchFamily="66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95288" y="5859463"/>
            <a:ext cx="7951787" cy="1371600"/>
            <a:chOff x="249" y="3430"/>
            <a:chExt cx="5009" cy="864"/>
          </a:xfrm>
        </p:grpSpPr>
        <p:sp>
          <p:nvSpPr>
            <p:cNvPr id="37893" name="Text Box 24"/>
            <p:cNvSpPr txBox="1">
              <a:spLocks noChangeArrowheads="1"/>
            </p:cNvSpPr>
            <p:nvPr/>
          </p:nvSpPr>
          <p:spPr bwMode="auto">
            <a:xfrm>
              <a:off x="495" y="3654"/>
              <a:ext cx="4763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2400" b="1">
                  <a:solidFill>
                    <a:srgbClr val="C00000"/>
                  </a:solidFill>
                  <a:latin typeface="Calibri" pitchFamily="34" charset="0"/>
                </a:rPr>
                <a:t>Clase    -    subclase    -    subsubclase    -     nº de orden</a:t>
              </a:r>
            </a:p>
            <a:p>
              <a:pPr algn="ctr">
                <a:spcBef>
                  <a:spcPct val="50000"/>
                </a:spcBef>
              </a:pPr>
              <a:endParaRPr lang="es-ES" sz="2400" b="1">
                <a:latin typeface="Calibri" pitchFamily="34" charset="0"/>
              </a:endParaRPr>
            </a:p>
          </p:txBody>
        </p:sp>
        <p:sp>
          <p:nvSpPr>
            <p:cNvPr id="37894" name="Text Box 25"/>
            <p:cNvSpPr txBox="1">
              <a:spLocks noChangeArrowheads="1"/>
            </p:cNvSpPr>
            <p:nvPr/>
          </p:nvSpPr>
          <p:spPr bwMode="auto">
            <a:xfrm>
              <a:off x="249" y="3430"/>
              <a:ext cx="4718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 b="1">
                  <a:latin typeface="Calibri" pitchFamily="34" charset="0"/>
                </a:rPr>
                <a:t>                    1</a:t>
              </a:r>
              <a:r>
                <a:rPr lang="es-ES" sz="2000">
                  <a:latin typeface="Calibri" pitchFamily="34" charset="0"/>
                </a:rPr>
                <a:t>                    </a:t>
              </a:r>
              <a:r>
                <a:rPr lang="es-ES" sz="2000" b="1">
                  <a:latin typeface="Calibri" pitchFamily="34" charset="0"/>
                </a:rPr>
                <a:t>1 </a:t>
              </a:r>
              <a:r>
                <a:rPr lang="es-ES" sz="2000">
                  <a:latin typeface="Calibri" pitchFamily="34" charset="0"/>
                </a:rPr>
                <a:t>                         </a:t>
              </a:r>
              <a:r>
                <a:rPr lang="es-ES" sz="2000" b="1">
                  <a:latin typeface="Calibri" pitchFamily="34" charset="0"/>
                </a:rPr>
                <a:t>1</a:t>
              </a:r>
              <a:r>
                <a:rPr lang="es-ES" sz="2000">
                  <a:latin typeface="Calibri" pitchFamily="34" charset="0"/>
                </a:rPr>
                <a:t>                                     </a:t>
              </a:r>
              <a:r>
                <a:rPr lang="es-ES" sz="2000" b="1">
                  <a:latin typeface="Calibri" pitchFamily="34" charset="0"/>
                </a:rPr>
                <a:t>27</a:t>
              </a:r>
              <a:endParaRPr lang="es-ES" sz="2000" b="1" i="1">
                <a:solidFill>
                  <a:schemeClr val="accent2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6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6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63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63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863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863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863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863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5249950"/>
              </p:ext>
            </p:extLst>
          </p:nvPr>
        </p:nvGraphicFramePr>
        <p:xfrm>
          <a:off x="642938" y="1285875"/>
          <a:ext cx="7872411" cy="50051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4137"/>
                <a:gridCol w="2624137"/>
                <a:gridCol w="2624137"/>
              </a:tblGrid>
              <a:tr h="3112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CLASE DE  ENZIMA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REACCIÓN QUE CATALIZA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SUBCLASE</a:t>
                      </a:r>
                      <a:endParaRPr lang="es-AR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11266">
                <a:tc>
                  <a:txBody>
                    <a:bodyPr/>
                    <a:lstStyle/>
                    <a:p>
                      <a:pPr marL="34290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AR" sz="16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Oxidorreductasas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AR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Reacciones de óxido-reducción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Deshidrogenasas, oxidasas, </a:t>
                      </a:r>
                      <a:r>
                        <a:rPr lang="es-AR" sz="1400" b="1" i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reductasas</a:t>
                      </a:r>
                      <a:r>
                        <a:rPr lang="es-AR" sz="1400" b="1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</a:t>
                      </a:r>
                      <a:r>
                        <a:rPr lang="es-AR" sz="1400" b="1" i="1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AR" sz="1400" b="1" i="1" baseline="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hidroxilasas</a:t>
                      </a:r>
                      <a:endParaRPr lang="es-AR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089430">
                <a:tc>
                  <a:txBody>
                    <a:bodyPr/>
                    <a:lstStyle/>
                    <a:p>
                      <a:pPr marL="342900" indent="-342900" algn="l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AR" sz="16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2.  Transferasas</a:t>
                      </a:r>
                      <a:endParaRPr lang="es-AR" sz="1600" b="1" dirty="0">
                        <a:solidFill>
                          <a:srgbClr val="C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AR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La transferencia de un grupo de átomos, como amina, carboxilo, carbonilo, metilo, desde un sustrato considerado donante, a otro compuesto aceptor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Quinasas, </a:t>
                      </a:r>
                      <a:r>
                        <a:rPr lang="es-AR" sz="1400" b="1" i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transaldolasas</a:t>
                      </a:r>
                      <a:r>
                        <a:rPr lang="es-AR" sz="1400" b="1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es-AR" sz="1400" b="1" i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transcetolasas</a:t>
                      </a:r>
                      <a:r>
                        <a:rPr lang="es-AR" sz="1400" b="1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</a:t>
                      </a:r>
                      <a:r>
                        <a:rPr lang="es-AR" sz="1400" b="1" i="1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aminotransferasas, </a:t>
                      </a:r>
                      <a:r>
                        <a:rPr lang="es-AR" sz="1400" b="1" i="1" baseline="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fosforiltransferasas</a:t>
                      </a:r>
                      <a:endParaRPr lang="es-AR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66898">
                <a:tc>
                  <a:txBody>
                    <a:bodyPr/>
                    <a:lstStyle/>
                    <a:p>
                      <a:pPr marL="342900" indent="-342900" algn="l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AR" sz="16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3.  Hidrolasas</a:t>
                      </a:r>
                      <a:endParaRPr lang="es-AR" sz="1600" b="1" dirty="0">
                        <a:solidFill>
                          <a:srgbClr val="C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AR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La ruptura de enlaces C-O, C-N, C-S y O-P </a:t>
                      </a:r>
                      <a:r>
                        <a:rPr lang="es-AR" sz="14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por hidrólisis o </a:t>
                      </a:r>
                      <a:r>
                        <a:rPr lang="es-AR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adición de agua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</a:t>
                      </a:r>
                      <a:r>
                        <a:rPr lang="es-AR" sz="1400" b="1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osfatasas</a:t>
                      </a:r>
                      <a:r>
                        <a:rPr lang="es-AR" sz="1400" b="1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es-AR" sz="1400" b="1" i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disacaridasas</a:t>
                      </a:r>
                      <a:r>
                        <a:rPr lang="es-AR" sz="1400" b="1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es-AR" sz="1400" b="1" i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tiolasas</a:t>
                      </a:r>
                      <a:r>
                        <a:rPr lang="es-AR" sz="1400" b="1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</a:t>
                      </a:r>
                      <a:r>
                        <a:rPr lang="es-AR" sz="1400" b="1" i="1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AR" sz="1400" b="1" i="1" baseline="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fosfolipasas</a:t>
                      </a:r>
                      <a:endParaRPr lang="es-AR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78164">
                <a:tc>
                  <a:txBody>
                    <a:bodyPr/>
                    <a:lstStyle/>
                    <a:p>
                      <a:pPr marL="342900" indent="-342900" algn="l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AR" sz="16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4.  Liasas</a:t>
                      </a:r>
                      <a:endParaRPr lang="es-AR" sz="1600" b="1" dirty="0">
                        <a:solidFill>
                          <a:srgbClr val="C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AR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La ruptura de uniones C-C, C-S y C-N de la molécula de sustrato, por un proceso distinto al de hidrólisis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 i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Descarboxilasas</a:t>
                      </a:r>
                      <a:r>
                        <a:rPr lang="es-AR" sz="1400" b="1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es-AR" sz="1400" b="1" i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aldolasas</a:t>
                      </a:r>
                      <a:r>
                        <a:rPr lang="es-AR" sz="1400" b="1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es-AR" sz="1400" b="1" i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sintasas</a:t>
                      </a:r>
                      <a:endParaRPr lang="es-AR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22531">
                <a:tc>
                  <a:txBody>
                    <a:bodyPr/>
                    <a:lstStyle/>
                    <a:p>
                      <a:pPr marL="342900" indent="-342900" algn="l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AR" sz="16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5.  Isomerasas</a:t>
                      </a:r>
                      <a:endParaRPr lang="es-AR" sz="1600" b="1" dirty="0">
                        <a:solidFill>
                          <a:srgbClr val="C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AR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La </a:t>
                      </a:r>
                      <a:r>
                        <a:rPr lang="es-AR" sz="1400" b="1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interconversión</a:t>
                      </a:r>
                      <a:r>
                        <a:rPr lang="es-AR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de isómeros ópticos, geométricos o de posición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 i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Isomerasa</a:t>
                      </a:r>
                      <a:r>
                        <a:rPr lang="es-AR" sz="1400" b="1" i="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</a:t>
                      </a:r>
                      <a:r>
                        <a:rPr lang="es-AR" sz="1400" b="1" i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</a:t>
                      </a:r>
                      <a:r>
                        <a:rPr lang="es-AR" sz="1400" b="1" i="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s-AR" sz="1400" b="1" i="0" baseline="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mutasas</a:t>
                      </a:r>
                      <a:r>
                        <a:rPr lang="es-AR" sz="1400" b="1" i="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es-AR" sz="1400" b="1" i="0" baseline="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epimerasas</a:t>
                      </a:r>
                      <a:endParaRPr lang="es-AR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78164">
                <a:tc>
                  <a:txBody>
                    <a:bodyPr/>
                    <a:lstStyle/>
                    <a:p>
                      <a:pPr marL="342900" indent="-342900" algn="l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AR" sz="16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6.  Ligasas </a:t>
                      </a:r>
                      <a:r>
                        <a:rPr lang="es-AR" sz="16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o sintetasas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AR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La formación de enlaces entre C y O, S y N acoplada a la hidrólisis de fosfatos de alta energía.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400" b="1" i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Sintetasas</a:t>
                      </a:r>
                      <a:r>
                        <a:rPr lang="es-AR" sz="1400" b="1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es-AR" sz="1400" b="1" i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carboxilasas</a:t>
                      </a:r>
                      <a:endParaRPr lang="es-AR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8948" name="Rectangle 21"/>
          <p:cNvSpPr>
            <a:spLocks noGrp="1" noChangeArrowheads="1"/>
          </p:cNvSpPr>
          <p:nvPr>
            <p:ph type="title"/>
          </p:nvPr>
        </p:nvSpPr>
        <p:spPr>
          <a:xfrm>
            <a:off x="457200" y="71438"/>
            <a:ext cx="82296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rgbClr val="5A1AE8"/>
            </a:solidFill>
          </a:ln>
        </p:spPr>
        <p:txBody>
          <a:bodyPr/>
          <a:lstStyle/>
          <a:p>
            <a:pPr eaLnBrk="1" hangingPunct="1"/>
            <a:r>
              <a:rPr lang="es-ES" sz="2400" b="1" smtClean="0">
                <a:solidFill>
                  <a:srgbClr val="C00000"/>
                </a:solidFill>
                <a:latin typeface="Comic Sans MS" pitchFamily="66" charset="0"/>
              </a:rPr>
              <a:t>¿Cómo se clasifican las enzimas?</a:t>
            </a:r>
            <a:br>
              <a:rPr lang="es-ES" sz="2400" b="1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es-ES" sz="2400" b="1" smtClean="0">
                <a:solidFill>
                  <a:srgbClr val="C00000"/>
                </a:solidFill>
                <a:latin typeface="Comic Sans MS" pitchFamily="66" charset="0"/>
              </a:rPr>
              <a:t>-Según la reacción que catalizan-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1" name="Rectangle 21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811213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rgbClr val="5A1AE8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b="1" dirty="0">
                <a:solidFill>
                  <a:srgbClr val="C00000"/>
                </a:solidFill>
                <a:latin typeface="Comic Sans MS" pitchFamily="66" charset="0"/>
              </a:rPr>
              <a:t>¿</a:t>
            </a:r>
            <a:r>
              <a:rPr lang="es-ES" sz="3200" b="1" dirty="0" smtClean="0">
                <a:solidFill>
                  <a:srgbClr val="C00000"/>
                </a:solidFill>
                <a:latin typeface="Comic Sans MS" pitchFamily="66" charset="0"/>
              </a:rPr>
              <a:t>Cómo se clasifican las enzimas?</a:t>
            </a:r>
            <a:br>
              <a:rPr lang="es-ES" sz="3200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es-ES" sz="3200" b="1" dirty="0" smtClean="0">
                <a:solidFill>
                  <a:srgbClr val="C00000"/>
                </a:solidFill>
                <a:latin typeface="Comic Sans MS" pitchFamily="66" charset="0"/>
              </a:rPr>
              <a:t>-Según la reacción que catalizan-</a:t>
            </a:r>
          </a:p>
        </p:txBody>
      </p:sp>
      <p:pic>
        <p:nvPicPr>
          <p:cNvPr id="71688" name="Picture 8" descr="T110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30000" contrast="46000"/>
          </a:blip>
          <a:srcRect l="36856" t="11795" r="22331" b="78061"/>
          <a:stretch>
            <a:fillRect/>
          </a:stretch>
        </p:blipFill>
        <p:spPr>
          <a:xfrm>
            <a:off x="3467100" y="1714500"/>
            <a:ext cx="5033963" cy="1109663"/>
          </a:xfrm>
        </p:spPr>
      </p:pic>
      <p:pic>
        <p:nvPicPr>
          <p:cNvPr id="71697" name="Picture 17" descr="T110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lum bright="-30000" contrast="46000"/>
          </a:blip>
          <a:srcRect l="33842" t="24641" r="7707" b="59102"/>
          <a:stretch>
            <a:fillRect/>
          </a:stretch>
        </p:blipFill>
        <p:spPr>
          <a:xfrm>
            <a:off x="2797175" y="4905375"/>
            <a:ext cx="6132513" cy="1524000"/>
          </a:xfrm>
        </p:spPr>
      </p:pic>
      <p:sp>
        <p:nvSpPr>
          <p:cNvPr id="71691" name="Text Box 11"/>
          <p:cNvSpPr txBox="1">
            <a:spLocks noChangeArrowheads="1"/>
          </p:cNvSpPr>
          <p:nvPr/>
        </p:nvSpPr>
        <p:spPr bwMode="auto">
          <a:xfrm>
            <a:off x="500063" y="1357313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1-OXIDORREDUCTASAS</a:t>
            </a:r>
          </a:p>
        </p:txBody>
      </p:sp>
      <p:sp>
        <p:nvSpPr>
          <p:cNvPr id="71693" name="Text Box 13"/>
          <p:cNvSpPr txBox="1">
            <a:spLocks noChangeArrowheads="1"/>
          </p:cNvSpPr>
          <p:nvPr/>
        </p:nvSpPr>
        <p:spPr bwMode="auto">
          <a:xfrm>
            <a:off x="250825" y="4365625"/>
            <a:ext cx="2665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2-TRANSFERASAS</a:t>
            </a:r>
          </a:p>
        </p:txBody>
      </p:sp>
      <p:sp>
        <p:nvSpPr>
          <p:cNvPr id="71694" name="Text Box 14"/>
          <p:cNvSpPr txBox="1">
            <a:spLocks noChangeArrowheads="1"/>
          </p:cNvSpPr>
          <p:nvPr/>
        </p:nvSpPr>
        <p:spPr bwMode="auto">
          <a:xfrm>
            <a:off x="642938" y="1928813"/>
            <a:ext cx="27368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600" b="1" i="1">
                <a:latin typeface="Calibri" pitchFamily="34" charset="0"/>
              </a:rPr>
              <a:t>Alcohol deshidrogenasa </a:t>
            </a:r>
          </a:p>
          <a:p>
            <a:pPr algn="ctr">
              <a:spcBef>
                <a:spcPct val="50000"/>
              </a:spcBef>
            </a:pPr>
            <a:r>
              <a:rPr lang="es-ES" sz="1600" b="1" i="1">
                <a:latin typeface="Calibri" pitchFamily="34" charset="0"/>
              </a:rPr>
              <a:t>(EC 1.1.1.1)</a:t>
            </a:r>
          </a:p>
        </p:txBody>
      </p:sp>
      <p:sp>
        <p:nvSpPr>
          <p:cNvPr id="71695" name="Text Box 15"/>
          <p:cNvSpPr txBox="1">
            <a:spLocks noChangeArrowheads="1"/>
          </p:cNvSpPr>
          <p:nvPr/>
        </p:nvSpPr>
        <p:spPr bwMode="auto">
          <a:xfrm>
            <a:off x="539750" y="5229225"/>
            <a:ext cx="2017713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i="1">
                <a:solidFill>
                  <a:srgbClr val="C00000"/>
                </a:solidFill>
                <a:latin typeface="Calibri" pitchFamily="34" charset="0"/>
              </a:rPr>
              <a:t>Hexoquinasa</a:t>
            </a:r>
          </a:p>
          <a:p>
            <a:pPr>
              <a:spcBef>
                <a:spcPct val="50000"/>
              </a:spcBef>
            </a:pPr>
            <a:r>
              <a:rPr lang="es-ES" b="1" i="1">
                <a:solidFill>
                  <a:srgbClr val="C00000"/>
                </a:solidFill>
                <a:latin typeface="Calibri" pitchFamily="34" charset="0"/>
              </a:rPr>
              <a:t>(EC 2.7.1.2)</a:t>
            </a: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579438" y="3000375"/>
            <a:ext cx="7993062" cy="1144588"/>
            <a:chOff x="249" y="890"/>
            <a:chExt cx="5035" cy="721"/>
          </a:xfrm>
        </p:grpSpPr>
        <p:sp>
          <p:nvSpPr>
            <p:cNvPr id="39947" name="Text Box 24"/>
            <p:cNvSpPr txBox="1">
              <a:spLocks noChangeArrowheads="1"/>
            </p:cNvSpPr>
            <p:nvPr/>
          </p:nvSpPr>
          <p:spPr bwMode="auto">
            <a:xfrm>
              <a:off x="521" y="890"/>
              <a:ext cx="476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>
                  <a:latin typeface="Calibri" pitchFamily="34" charset="0"/>
                </a:rPr>
                <a:t>Clase    -    subclase    -    subsubclase    -     nº de orden</a:t>
              </a:r>
            </a:p>
          </p:txBody>
        </p:sp>
        <p:sp>
          <p:nvSpPr>
            <p:cNvPr id="39948" name="Text Box 25"/>
            <p:cNvSpPr txBox="1">
              <a:spLocks noChangeArrowheads="1"/>
            </p:cNvSpPr>
            <p:nvPr/>
          </p:nvSpPr>
          <p:spPr bwMode="auto">
            <a:xfrm>
              <a:off x="249" y="1117"/>
              <a:ext cx="4718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i="1">
                  <a:solidFill>
                    <a:srgbClr val="C00000"/>
                  </a:solidFill>
                  <a:latin typeface="Calibri" pitchFamily="34" charset="0"/>
                </a:rPr>
                <a:t>Lactato</a:t>
              </a:r>
              <a:r>
                <a:rPr lang="es-ES">
                  <a:solidFill>
                    <a:srgbClr val="C00000"/>
                  </a:solidFill>
                  <a:latin typeface="Calibri" pitchFamily="34" charset="0"/>
                </a:rPr>
                <a:t>  </a:t>
              </a:r>
              <a:r>
                <a:rPr lang="es-ES">
                  <a:latin typeface="Calibri" pitchFamily="34" charset="0"/>
                </a:rPr>
                <a:t>      </a:t>
              </a:r>
              <a:r>
                <a:rPr lang="es-ES" b="1">
                  <a:latin typeface="Calibri" pitchFamily="34" charset="0"/>
                </a:rPr>
                <a:t>1</a:t>
              </a:r>
              <a:r>
                <a:rPr lang="es-ES">
                  <a:latin typeface="Calibri" pitchFamily="34" charset="0"/>
                </a:rPr>
                <a:t>                    </a:t>
              </a:r>
              <a:r>
                <a:rPr lang="es-ES" b="1">
                  <a:latin typeface="Calibri" pitchFamily="34" charset="0"/>
                </a:rPr>
                <a:t>1 </a:t>
              </a:r>
              <a:r>
                <a:rPr lang="es-ES">
                  <a:latin typeface="Calibri" pitchFamily="34" charset="0"/>
                </a:rPr>
                <a:t>                         </a:t>
              </a:r>
              <a:r>
                <a:rPr lang="es-ES" b="1">
                  <a:latin typeface="Calibri" pitchFamily="34" charset="0"/>
                </a:rPr>
                <a:t>1</a:t>
              </a:r>
              <a:r>
                <a:rPr lang="es-ES">
                  <a:latin typeface="Calibri" pitchFamily="34" charset="0"/>
                </a:rPr>
                <a:t>                         </a:t>
              </a:r>
              <a:r>
                <a:rPr lang="es-ES" b="1">
                  <a:latin typeface="Calibri" pitchFamily="34" charset="0"/>
                </a:rPr>
                <a:t>27 </a:t>
              </a:r>
            </a:p>
            <a:p>
              <a:pPr>
                <a:spcBef>
                  <a:spcPct val="50000"/>
                </a:spcBef>
              </a:pPr>
              <a:r>
                <a:rPr lang="es-ES" b="1" i="1">
                  <a:solidFill>
                    <a:srgbClr val="C00000"/>
                  </a:solidFill>
                  <a:latin typeface="Calibri" pitchFamily="34" charset="0"/>
                </a:rPr>
                <a:t>deshidrogenasa</a:t>
              </a:r>
            </a:p>
          </p:txBody>
        </p:sp>
      </p:grpSp>
      <p:sp>
        <p:nvSpPr>
          <p:cNvPr id="71707" name="Line 27"/>
          <p:cNvSpPr>
            <a:spLocks noChangeShapeType="1"/>
          </p:cNvSpPr>
          <p:nvPr/>
        </p:nvSpPr>
        <p:spPr bwMode="auto">
          <a:xfrm flipH="1">
            <a:off x="5354638" y="2449513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1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1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71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71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1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1" grpId="0"/>
      <p:bldP spid="71693" grpId="0"/>
      <p:bldP spid="71694" grpId="0"/>
      <p:bldP spid="71695" grpId="0"/>
      <p:bldP spid="7170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2" name="Picture 4" descr="T110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46000"/>
          </a:blip>
          <a:srcRect l="36403" t="62680" r="14850" b="28995"/>
          <a:stretch>
            <a:fillRect/>
          </a:stretch>
        </p:blipFill>
        <p:spPr>
          <a:xfrm>
            <a:off x="3143250" y="2214563"/>
            <a:ext cx="6002338" cy="874712"/>
          </a:xfrm>
        </p:spPr>
      </p:pic>
      <p:pic>
        <p:nvPicPr>
          <p:cNvPr id="78863" name="Picture 15" descr="T110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lum bright="-30000" contrast="46000"/>
          </a:blip>
          <a:srcRect l="37399" t="74973" r="23468" b="16180"/>
          <a:stretch>
            <a:fillRect/>
          </a:stretch>
        </p:blipFill>
        <p:spPr>
          <a:xfrm>
            <a:off x="3152775" y="3571875"/>
            <a:ext cx="5983288" cy="1000125"/>
          </a:xfrm>
        </p:spPr>
      </p:pic>
      <p:pic>
        <p:nvPicPr>
          <p:cNvPr id="78866" name="Picture 18" descr="T110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lum bright="-30000" contrast="46000"/>
          </a:blip>
          <a:srcRect l="36403" t="88600" r="3391" b="4117"/>
          <a:stretch>
            <a:fillRect/>
          </a:stretch>
        </p:blipFill>
        <p:spPr>
          <a:xfrm>
            <a:off x="2571750" y="5357813"/>
            <a:ext cx="6584950" cy="857250"/>
          </a:xfrm>
        </p:spPr>
      </p:pic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468313" y="1928813"/>
            <a:ext cx="1439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4. </a:t>
            </a:r>
            <a:r>
              <a:rPr lang="es-ES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LIASAS</a:t>
            </a:r>
          </a:p>
        </p:txBody>
      </p:sp>
      <p:sp>
        <p:nvSpPr>
          <p:cNvPr id="78856" name="Text Box 8"/>
          <p:cNvSpPr txBox="1">
            <a:spLocks noChangeArrowheads="1"/>
          </p:cNvSpPr>
          <p:nvPr/>
        </p:nvSpPr>
        <p:spPr bwMode="auto">
          <a:xfrm>
            <a:off x="428625" y="342900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5. </a:t>
            </a:r>
            <a:r>
              <a:rPr lang="es-ES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ISOMERASAS</a:t>
            </a:r>
          </a:p>
        </p:txBody>
      </p:sp>
      <p:sp>
        <p:nvSpPr>
          <p:cNvPr id="78857" name="Text Box 9"/>
          <p:cNvSpPr txBox="1">
            <a:spLocks noChangeArrowheads="1"/>
          </p:cNvSpPr>
          <p:nvPr/>
        </p:nvSpPr>
        <p:spPr bwMode="auto">
          <a:xfrm>
            <a:off x="487363" y="5084763"/>
            <a:ext cx="1657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6. </a:t>
            </a:r>
            <a:r>
              <a:rPr lang="es-ES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LIGASAS</a:t>
            </a:r>
          </a:p>
        </p:txBody>
      </p:sp>
      <p:sp>
        <p:nvSpPr>
          <p:cNvPr id="78858" name="Text Box 10"/>
          <p:cNvSpPr txBox="1">
            <a:spLocks noChangeArrowheads="1"/>
          </p:cNvSpPr>
          <p:nvPr/>
        </p:nvSpPr>
        <p:spPr bwMode="auto">
          <a:xfrm>
            <a:off x="684213" y="2360613"/>
            <a:ext cx="1871662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i="1">
                <a:latin typeface="Calibri" pitchFamily="34" charset="0"/>
              </a:rPr>
              <a:t>Piruvato descarboxilasa</a:t>
            </a:r>
          </a:p>
          <a:p>
            <a:pPr>
              <a:spcBef>
                <a:spcPct val="50000"/>
              </a:spcBef>
            </a:pPr>
            <a:r>
              <a:rPr lang="es-ES" sz="1600" b="1" i="1">
                <a:latin typeface="Calibri" pitchFamily="34" charset="0"/>
              </a:rPr>
              <a:t>(EC 4.1.1.1)</a:t>
            </a:r>
          </a:p>
        </p:txBody>
      </p:sp>
      <p:sp>
        <p:nvSpPr>
          <p:cNvPr id="78860" name="Text Box 12"/>
          <p:cNvSpPr txBox="1">
            <a:spLocks noChangeArrowheads="1"/>
          </p:cNvSpPr>
          <p:nvPr/>
        </p:nvSpPr>
        <p:spPr bwMode="auto">
          <a:xfrm>
            <a:off x="573088" y="3922713"/>
            <a:ext cx="2376487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i="1">
                <a:latin typeface="Calibri" pitchFamily="34" charset="0"/>
              </a:rPr>
              <a:t>Fumarasa ó malato isomerasa</a:t>
            </a:r>
          </a:p>
          <a:p>
            <a:pPr>
              <a:spcBef>
                <a:spcPct val="50000"/>
              </a:spcBef>
            </a:pPr>
            <a:r>
              <a:rPr lang="es-ES" sz="1600" b="1" i="1">
                <a:latin typeface="Calibri" pitchFamily="34" charset="0"/>
              </a:rPr>
              <a:t>(EC 5.2.1.1)</a:t>
            </a:r>
          </a:p>
        </p:txBody>
      </p:sp>
      <p:sp>
        <p:nvSpPr>
          <p:cNvPr id="78862" name="Text Box 14"/>
          <p:cNvSpPr txBox="1">
            <a:spLocks noChangeArrowheads="1"/>
          </p:cNvSpPr>
          <p:nvPr/>
        </p:nvSpPr>
        <p:spPr bwMode="auto">
          <a:xfrm>
            <a:off x="701675" y="5500688"/>
            <a:ext cx="17272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i="1">
                <a:latin typeface="Calibri" pitchFamily="34" charset="0"/>
              </a:rPr>
              <a:t>Piruvato carboxilasa</a:t>
            </a:r>
          </a:p>
          <a:p>
            <a:pPr>
              <a:spcBef>
                <a:spcPct val="50000"/>
              </a:spcBef>
            </a:pPr>
            <a:r>
              <a:rPr lang="es-ES" sz="1600" b="1" i="1">
                <a:latin typeface="Calibri" pitchFamily="34" charset="0"/>
              </a:rPr>
              <a:t>(EC 6.4.1.1)</a:t>
            </a:r>
          </a:p>
        </p:txBody>
      </p:sp>
      <p:sp>
        <p:nvSpPr>
          <p:cNvPr id="78869" name="Text Box 21"/>
          <p:cNvSpPr txBox="1">
            <a:spLocks noChangeArrowheads="1"/>
          </p:cNvSpPr>
          <p:nvPr/>
        </p:nvSpPr>
        <p:spPr bwMode="auto">
          <a:xfrm>
            <a:off x="428625" y="357188"/>
            <a:ext cx="2087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3. HIDROLASAS</a:t>
            </a:r>
          </a:p>
        </p:txBody>
      </p:sp>
      <p:sp>
        <p:nvSpPr>
          <p:cNvPr id="78870" name="Text Box 22"/>
          <p:cNvSpPr txBox="1">
            <a:spLocks noChangeArrowheads="1"/>
          </p:cNvSpPr>
          <p:nvPr/>
        </p:nvSpPr>
        <p:spPr bwMode="auto">
          <a:xfrm>
            <a:off x="717550" y="933450"/>
            <a:ext cx="2592388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i="1">
                <a:latin typeface="Calibri" pitchFamily="34" charset="0"/>
              </a:rPr>
              <a:t>Carboxipeptidasa A</a:t>
            </a:r>
          </a:p>
          <a:p>
            <a:pPr>
              <a:spcBef>
                <a:spcPct val="50000"/>
              </a:spcBef>
            </a:pPr>
            <a:r>
              <a:rPr lang="es-ES" sz="1600" b="1" i="1">
                <a:latin typeface="Calibri" pitchFamily="34" charset="0"/>
              </a:rPr>
              <a:t>(EC 3.4.17.1)</a:t>
            </a:r>
          </a:p>
        </p:txBody>
      </p:sp>
      <p:pic>
        <p:nvPicPr>
          <p:cNvPr id="78871" name="Picture 23" descr="T1107"/>
          <p:cNvPicPr>
            <a:picLocks noChangeAspect="1" noChangeArrowheads="1"/>
          </p:cNvPicPr>
          <p:nvPr/>
        </p:nvPicPr>
        <p:blipFill>
          <a:blip r:embed="rId2">
            <a:lum bright="-30000" contrast="46000"/>
          </a:blip>
          <a:srcRect l="36461" t="44466" r="247" b="43353"/>
          <a:stretch>
            <a:fillRect/>
          </a:stretch>
        </p:blipFill>
        <p:spPr bwMode="auto">
          <a:xfrm>
            <a:off x="3143250" y="874713"/>
            <a:ext cx="6000750" cy="106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8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8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8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8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78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78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78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78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2000"/>
                                        <p:tgtEl>
                                          <p:spTgt spid="78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8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8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5" grpId="0"/>
      <p:bldP spid="78856" grpId="0"/>
      <p:bldP spid="78857" grpId="0"/>
      <p:bldP spid="78858" grpId="0"/>
      <p:bldP spid="78860" grpId="0"/>
      <p:bldP spid="78862" grpId="0"/>
      <p:bldP spid="78869" grpId="0"/>
      <p:bldP spid="7887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85750" y="830263"/>
            <a:ext cx="8643938" cy="4884737"/>
          </a:xfrm>
          <a:solidFill>
            <a:schemeClr val="bg1"/>
          </a:solidFill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s-AR" dirty="0" smtClean="0">
                <a:latin typeface="Arial" pitchFamily="34" charset="0"/>
                <a:cs typeface="Arial" pitchFamily="34" charset="0"/>
              </a:rPr>
              <a:t>Las enzimas deben ser sintetizadas correctamente, con las estructuras proteicas: primaria, secundaria, terciaria y cuaternaria si la tuviera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s-AR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s-AR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Cualquier alteración de la síntesis de estas proteínas puede llevar a una patología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s-AR" dirty="0" smtClean="0">
              <a:solidFill>
                <a:srgbClr val="CC0099"/>
              </a:solidFill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s-AR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A veces estas alteraciones puede solucionarse con cambios en la dieta</a:t>
            </a:r>
            <a:r>
              <a:rPr lang="es-A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s-AR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s-AR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s-AR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55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330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3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3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3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301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3 Rectángulo"/>
          <p:cNvSpPr>
            <a:spLocks noChangeArrowheads="1"/>
          </p:cNvSpPr>
          <p:nvPr/>
        </p:nvSpPr>
        <p:spPr bwMode="auto">
          <a:xfrm>
            <a:off x="1428750" y="1214438"/>
            <a:ext cx="6572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2400" b="1">
                <a:solidFill>
                  <a:srgbClr val="FF0000"/>
                </a:solidFill>
              </a:rPr>
              <a:t>http://quimicabiologicaunsl.wikispaces.com</a:t>
            </a:r>
          </a:p>
        </p:txBody>
      </p:sp>
      <p:sp>
        <p:nvSpPr>
          <p:cNvPr id="5123" name="Rectangle 6"/>
          <p:cNvSpPr>
            <a:spLocks noChangeArrowheads="1"/>
          </p:cNvSpPr>
          <p:nvPr/>
        </p:nvSpPr>
        <p:spPr bwMode="auto">
          <a:xfrm>
            <a:off x="857250" y="2000250"/>
            <a:ext cx="7500938" cy="744538"/>
          </a:xfrm>
          <a:prstGeom prst="rect">
            <a:avLst/>
          </a:prstGeom>
          <a:solidFill>
            <a:srgbClr val="AAAAAA"/>
          </a:solidFill>
          <a:ln w="9525">
            <a:noFill/>
            <a:miter lim="800000"/>
            <a:headEnd/>
            <a:tailEnd/>
          </a:ln>
        </p:spPr>
        <p:txBody>
          <a:bodyPr lIns="0" tIns="79350" rIns="0" bIns="79350" anchor="ctr">
            <a:spAutoFit/>
          </a:bodyPr>
          <a:lstStyle/>
          <a:p>
            <a:pPr algn="ctr" eaLnBrk="0" hangingPunct="0"/>
            <a:r>
              <a:rPr lang="es-AR" sz="2000">
                <a:solidFill>
                  <a:srgbClr val="000000"/>
                </a:solidFill>
                <a:latin typeface="Impact" pitchFamily="34" charset="0"/>
              </a:rPr>
              <a:t>Área de Química Biológica - Universidad Nacional de San Luis</a:t>
            </a:r>
            <a:r>
              <a:rPr lang="es-AR" sz="800">
                <a:latin typeface="Impact" pitchFamily="34" charset="0"/>
              </a:rPr>
              <a:t/>
            </a:r>
            <a:br>
              <a:rPr lang="es-AR" sz="800">
                <a:latin typeface="Impact" pitchFamily="34" charset="0"/>
              </a:rPr>
            </a:br>
            <a:endParaRPr lang="es-AR">
              <a:latin typeface="Impact" pitchFamily="34" charset="0"/>
            </a:endParaRPr>
          </a:p>
        </p:txBody>
      </p:sp>
      <p:sp>
        <p:nvSpPr>
          <p:cNvPr id="5124" name="Rectangle 7"/>
          <p:cNvSpPr>
            <a:spLocks noChangeArrowheads="1"/>
          </p:cNvSpPr>
          <p:nvPr/>
        </p:nvSpPr>
        <p:spPr bwMode="auto">
          <a:xfrm>
            <a:off x="0" y="0"/>
            <a:ext cx="9144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AR"/>
          </a:p>
        </p:txBody>
      </p:sp>
      <p:sp>
        <p:nvSpPr>
          <p:cNvPr id="76808" name="Rectangle 8"/>
          <p:cNvSpPr>
            <a:spLocks noChangeArrowheads="1"/>
          </p:cNvSpPr>
          <p:nvPr/>
        </p:nvSpPr>
        <p:spPr bwMode="auto">
          <a:xfrm>
            <a:off x="214313" y="500063"/>
            <a:ext cx="8572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es-AR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Blog para el intercambio de información </a:t>
            </a:r>
          </a:p>
        </p:txBody>
      </p:sp>
      <p:pic>
        <p:nvPicPr>
          <p:cNvPr id="5126" name="Picture 10" descr="Escudo_UNS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500"/>
            <a:ext cx="12858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13 Rectángulo"/>
          <p:cNvSpPr>
            <a:spLocks noChangeArrowheads="1"/>
          </p:cNvSpPr>
          <p:nvPr/>
        </p:nvSpPr>
        <p:spPr bwMode="auto">
          <a:xfrm>
            <a:off x="1285875" y="3143250"/>
            <a:ext cx="457200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>
                <a:hlinkClick r:id="rId3"/>
              </a:rPr>
              <a:t>Licenciatura en Bioquímica</a:t>
            </a:r>
            <a:endParaRPr lang="es-AR"/>
          </a:p>
          <a:p>
            <a:r>
              <a:rPr lang="es-AR">
                <a:hlinkClick r:id="rId4"/>
              </a:rPr>
              <a:t>Farmacia</a:t>
            </a:r>
            <a:endParaRPr lang="es-AR"/>
          </a:p>
          <a:p>
            <a:r>
              <a:rPr lang="es-AR">
                <a:hlinkClick r:id="rId5"/>
              </a:rPr>
              <a:t>Biología Molecular</a:t>
            </a:r>
            <a:endParaRPr lang="es-AR"/>
          </a:p>
          <a:p>
            <a:r>
              <a:rPr lang="es-AR">
                <a:hlinkClick r:id="rId6"/>
              </a:rPr>
              <a:t>Ingeniería en Alimentos</a:t>
            </a:r>
            <a:endParaRPr lang="es-AR"/>
          </a:p>
          <a:p>
            <a:r>
              <a:rPr lang="es-AR">
                <a:hlinkClick r:id="rId7"/>
              </a:rPr>
              <a:t>Analista Biológico</a:t>
            </a:r>
            <a:endParaRPr lang="es-AR"/>
          </a:p>
          <a:p>
            <a:r>
              <a:rPr lang="es-AR">
                <a:hlinkClick r:id="rId8"/>
              </a:rPr>
              <a:t>Optativo en plantas</a:t>
            </a:r>
            <a:endParaRPr lang="es-AR"/>
          </a:p>
          <a:p>
            <a:r>
              <a:rPr lang="es-AR" sz="2000" b="1">
                <a:solidFill>
                  <a:srgbClr val="FF0000"/>
                </a:solidFill>
                <a:hlinkClick r:id="rId9"/>
              </a:rPr>
              <a:t>Licenciatura en Nutrición</a:t>
            </a:r>
            <a:endParaRPr lang="es-AR" sz="2000" b="1">
              <a:solidFill>
                <a:srgbClr val="FF0000"/>
              </a:solidFill>
            </a:endParaRPr>
          </a:p>
          <a:p>
            <a:r>
              <a:rPr lang="es-AR">
                <a:hlinkClick r:id="rId10"/>
              </a:rPr>
              <a:t>Licenciatura en Química</a:t>
            </a:r>
            <a:endParaRPr lang="es-AR"/>
          </a:p>
          <a:p>
            <a:r>
              <a:rPr lang="es-AR">
                <a:hlinkClick r:id="rId11"/>
              </a:rPr>
              <a:t>Licenciatura y Profesorado en Ciencias Biológicas</a:t>
            </a: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 descr="Diagonal hacia arriba clara"/>
          <p:cNvSpPr>
            <a:spLocks noGrp="1" noChangeArrowheads="1"/>
          </p:cNvSpPr>
          <p:nvPr>
            <p:ph idx="1"/>
          </p:nvPr>
        </p:nvSpPr>
        <p:spPr>
          <a:xfrm>
            <a:off x="251520" y="692696"/>
            <a:ext cx="8675687" cy="7324848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5A1AE8"/>
            </a:solidFill>
          </a:ln>
        </p:spPr>
        <p:txBody>
          <a:bodyPr rtlCol="0">
            <a:noAutofit/>
          </a:bodyPr>
          <a:lstStyle/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dirty="0" smtClean="0"/>
              <a:t>Son proteínas (la gran mayoría) con ESTRUCTURA TERCIARIA Y CUATERNARIA</a:t>
            </a: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dirty="0">
                <a:latin typeface="Arial" pitchFamily="34" charset="0"/>
                <a:cs typeface="Arial" pitchFamily="34" charset="0"/>
              </a:rPr>
              <a:t>La sustancia sobre las cuales actúan se 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denomina </a:t>
            </a:r>
          </a:p>
          <a:p>
            <a:pPr marL="109728" indent="0" eaLnBrk="1" fontAlgn="auto" hangingPunct="1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s-ES" sz="24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SUSTRATO</a:t>
            </a:r>
            <a:endParaRPr lang="es-ES" sz="24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400" dirty="0" smtClean="0"/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dirty="0" smtClean="0"/>
              <a:t>SITIO DE UNION AL SUSTRATO: </a:t>
            </a:r>
            <a:r>
              <a:rPr lang="es-ES" sz="2400" b="1" dirty="0" smtClean="0">
                <a:solidFill>
                  <a:srgbClr val="C00000"/>
                </a:solidFill>
              </a:rPr>
              <a:t>SITIO ACTIVO</a:t>
            </a:r>
            <a:endParaRPr lang="es-ES" sz="2400" b="1" dirty="0" smtClean="0"/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" sz="2400" dirty="0" smtClean="0"/>
              <a:t>    Uniones no Covalentes: 	</a:t>
            </a:r>
            <a:r>
              <a:rPr lang="es-ES" sz="2400" b="1" dirty="0" smtClean="0">
                <a:solidFill>
                  <a:srgbClr val="0000CC"/>
                </a:solidFill>
              </a:rPr>
              <a:t>Puente de hidrógeno                                                </a:t>
            </a: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" sz="2400" b="1" dirty="0" smtClean="0">
                <a:solidFill>
                  <a:srgbClr val="0000CC"/>
                </a:solidFill>
              </a:rPr>
              <a:t>                                           	</a:t>
            </a:r>
            <a:r>
              <a:rPr lang="es-ES" sz="2400" b="1" dirty="0" err="1" smtClean="0">
                <a:solidFill>
                  <a:srgbClr val="0000CC"/>
                </a:solidFill>
              </a:rPr>
              <a:t>Hidrofóbicas</a:t>
            </a:r>
            <a:r>
              <a:rPr lang="es-ES" sz="2400" b="1" dirty="0" smtClean="0">
                <a:solidFill>
                  <a:srgbClr val="0000CC"/>
                </a:solidFill>
              </a:rPr>
              <a:t> </a:t>
            </a: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" sz="2400" b="1" dirty="0" smtClean="0">
                <a:solidFill>
                  <a:srgbClr val="0000CC"/>
                </a:solidFill>
              </a:rPr>
              <a:t>                                           	Electrostáticas</a:t>
            </a:r>
            <a:endParaRPr lang="es-ES" sz="2400" dirty="0" smtClean="0"/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dirty="0" smtClean="0"/>
              <a:t>NECESITAN DE FACTORES NO ENZIMATICOS: </a:t>
            </a:r>
            <a:r>
              <a:rPr lang="es-ES" sz="2400" b="1" dirty="0" smtClean="0">
                <a:solidFill>
                  <a:srgbClr val="0000CC"/>
                </a:solidFill>
              </a:rPr>
              <a:t>inorgánicos</a:t>
            </a:r>
            <a:r>
              <a:rPr lang="es-ES" sz="2400" dirty="0" smtClean="0"/>
              <a:t> (</a:t>
            </a:r>
            <a:r>
              <a:rPr lang="es-ES" sz="2400" b="1" dirty="0" smtClean="0">
                <a:solidFill>
                  <a:srgbClr val="C00000"/>
                </a:solidFill>
              </a:rPr>
              <a:t>Metales</a:t>
            </a:r>
            <a:r>
              <a:rPr lang="es-ES" sz="2400" dirty="0" smtClean="0"/>
              <a:t>) y </a:t>
            </a:r>
            <a:r>
              <a:rPr lang="es-ES" sz="2400" b="1" dirty="0" smtClean="0">
                <a:solidFill>
                  <a:srgbClr val="0000CC"/>
                </a:solidFill>
              </a:rPr>
              <a:t>orgánicos </a:t>
            </a:r>
            <a:r>
              <a:rPr lang="es-ES" sz="2400" dirty="0" smtClean="0"/>
              <a:t>(</a:t>
            </a:r>
            <a:r>
              <a:rPr lang="es-ES" sz="2400" b="1" dirty="0" smtClean="0">
                <a:solidFill>
                  <a:srgbClr val="C00000"/>
                </a:solidFill>
              </a:rPr>
              <a:t>Coenzimas</a:t>
            </a:r>
            <a:r>
              <a:rPr lang="es-ES" sz="2400" dirty="0" smtClean="0"/>
              <a:t>)</a:t>
            </a: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400" dirty="0" smtClean="0"/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dirty="0" smtClean="0"/>
              <a:t>ESPECIFICIDAD DE SUSTRATO. </a:t>
            </a:r>
            <a:r>
              <a:rPr lang="es-ES" sz="2400" dirty="0" err="1" smtClean="0"/>
              <a:t>Estereoespecificidad</a:t>
            </a:r>
            <a:r>
              <a:rPr lang="es-ES" sz="2400" dirty="0" smtClean="0"/>
              <a:t> y especificidad geométrica.</a:t>
            </a: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400" dirty="0" smtClean="0"/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dirty="0" smtClean="0"/>
              <a:t> SON REGULABLES: su actividad, su degradación y </a:t>
            </a: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400" dirty="0" smtClean="0"/>
              <a:t>	la síntesis de la proteína-enzima.</a:t>
            </a: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71438"/>
            <a:ext cx="8856984" cy="54925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rgbClr val="5A1AE8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Características de las Enzimas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04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604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604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604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4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rgbClr val="00B050"/>
            </a:solidFill>
          </a:ln>
        </p:spPr>
        <p:txBody>
          <a:bodyPr/>
          <a:lstStyle/>
          <a:p>
            <a:pPr eaLnBrk="1" hangingPunct="1"/>
            <a:r>
              <a:rPr lang="es-ES_tradnl" sz="3600" b="1" smtClean="0">
                <a:solidFill>
                  <a:srgbClr val="C00000"/>
                </a:solidFill>
                <a:latin typeface="Comic Sans MS" pitchFamily="66" charset="0"/>
              </a:rPr>
              <a:t>Reacción catalizada por una Enzima</a:t>
            </a:r>
            <a:endParaRPr lang="es-ES" sz="3600" b="1" smtClean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94565" name="Picture 5" descr="uno"/>
          <p:cNvPicPr>
            <a:picLocks noChangeAspect="1" noChangeArrowheads="1"/>
          </p:cNvPicPr>
          <p:nvPr/>
        </p:nvPicPr>
        <p:blipFill>
          <a:blip r:embed="rId2">
            <a:lum bright="-24000" contrast="24000"/>
          </a:blip>
          <a:srcRect t="6415" r="65657" b="42036"/>
          <a:stretch>
            <a:fillRect/>
          </a:stretch>
        </p:blipFill>
        <p:spPr bwMode="auto">
          <a:xfrm>
            <a:off x="250825" y="2133600"/>
            <a:ext cx="244792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4569" name="AutoShape 9"/>
          <p:cNvCxnSpPr>
            <a:cxnSpLocks noChangeShapeType="1"/>
          </p:cNvCxnSpPr>
          <p:nvPr/>
        </p:nvCxnSpPr>
        <p:spPr bwMode="auto">
          <a:xfrm>
            <a:off x="3000375" y="4500563"/>
            <a:ext cx="714375" cy="0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194570" name="AutoShape 10"/>
          <p:cNvCxnSpPr>
            <a:cxnSpLocks noChangeShapeType="1"/>
          </p:cNvCxnSpPr>
          <p:nvPr/>
        </p:nvCxnSpPr>
        <p:spPr bwMode="auto">
          <a:xfrm flipV="1">
            <a:off x="4572000" y="4581525"/>
            <a:ext cx="914400" cy="19050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94574" name="Text Box 14"/>
          <p:cNvSpPr txBox="1">
            <a:spLocks noChangeArrowheads="1"/>
          </p:cNvSpPr>
          <p:nvPr/>
        </p:nvSpPr>
        <p:spPr bwMode="auto">
          <a:xfrm>
            <a:off x="5219700" y="5143500"/>
            <a:ext cx="1495425" cy="5572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800" b="1">
                <a:solidFill>
                  <a:srgbClr val="C00000"/>
                </a:solidFill>
                <a:latin typeface="Calibri" pitchFamily="34" charset="0"/>
              </a:rPr>
              <a:t>Enzima</a:t>
            </a:r>
          </a:p>
        </p:txBody>
      </p:sp>
      <p:sp>
        <p:nvSpPr>
          <p:cNvPr id="194575" name="Text Box 15"/>
          <p:cNvSpPr txBox="1">
            <a:spLocks noChangeArrowheads="1"/>
          </p:cNvSpPr>
          <p:nvPr/>
        </p:nvSpPr>
        <p:spPr bwMode="auto">
          <a:xfrm>
            <a:off x="6858000" y="5157788"/>
            <a:ext cx="1800225" cy="5572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800" b="1">
                <a:solidFill>
                  <a:srgbClr val="0000FF"/>
                </a:solidFill>
                <a:latin typeface="Calibri" pitchFamily="34" charset="0"/>
              </a:rPr>
              <a:t>Producto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0" y="4292600"/>
            <a:ext cx="3276600" cy="1279525"/>
            <a:chOff x="0" y="2704"/>
            <a:chExt cx="2064" cy="806"/>
          </a:xfrm>
          <a:solidFill>
            <a:schemeClr val="accent2">
              <a:lumMod val="75000"/>
            </a:schemeClr>
          </a:solidFill>
        </p:grpSpPr>
        <p:sp>
          <p:nvSpPr>
            <p:cNvPr id="16406" name="Text Box 11"/>
            <p:cNvSpPr txBox="1">
              <a:spLocks noChangeArrowheads="1"/>
            </p:cNvSpPr>
            <p:nvPr/>
          </p:nvSpPr>
          <p:spPr bwMode="auto">
            <a:xfrm>
              <a:off x="975" y="3203"/>
              <a:ext cx="1043" cy="30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2800" b="1" dirty="0">
                  <a:latin typeface="+mn-lt"/>
                  <a:cs typeface="+mn-cs"/>
                </a:rPr>
                <a:t>Sustrato</a:t>
              </a:r>
            </a:p>
          </p:txBody>
        </p:sp>
        <p:sp>
          <p:nvSpPr>
            <p:cNvPr id="16407" name="Text Box 12"/>
            <p:cNvSpPr txBox="1">
              <a:spLocks noChangeArrowheads="1"/>
            </p:cNvSpPr>
            <p:nvPr/>
          </p:nvSpPr>
          <p:spPr bwMode="auto">
            <a:xfrm>
              <a:off x="0" y="3203"/>
              <a:ext cx="952" cy="30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2800" b="1" dirty="0">
                  <a:solidFill>
                    <a:srgbClr val="C00000"/>
                  </a:solidFill>
                  <a:latin typeface="+mn-lt"/>
                  <a:cs typeface="+mn-cs"/>
                </a:rPr>
                <a:t>Enzima</a:t>
              </a:r>
            </a:p>
          </p:txBody>
        </p:sp>
        <p:sp>
          <p:nvSpPr>
            <p:cNvPr id="16408" name="Text Box 16"/>
            <p:cNvSpPr txBox="1">
              <a:spLocks noChangeArrowheads="1"/>
            </p:cNvSpPr>
            <p:nvPr/>
          </p:nvSpPr>
          <p:spPr bwMode="auto">
            <a:xfrm>
              <a:off x="0" y="2704"/>
              <a:ext cx="2064" cy="31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3200" b="1" dirty="0">
                  <a:solidFill>
                    <a:srgbClr val="C00000"/>
                  </a:solidFill>
                  <a:latin typeface="+mn-lt"/>
                  <a:cs typeface="+mn-cs"/>
                </a:rPr>
                <a:t>E</a:t>
              </a:r>
              <a:r>
                <a:rPr lang="es-ES" sz="3200" b="1" dirty="0">
                  <a:latin typeface="+mn-lt"/>
                  <a:cs typeface="+mn-cs"/>
                </a:rPr>
                <a:t>     +     S</a:t>
              </a:r>
              <a:endParaRPr lang="es-ES" sz="3200" dirty="0">
                <a:latin typeface="+mn-lt"/>
                <a:cs typeface="+mn-cs"/>
              </a:endParaRPr>
            </a:p>
          </p:txBody>
        </p:sp>
      </p:grpSp>
      <p:sp>
        <p:nvSpPr>
          <p:cNvPr id="194577" name="Text Box 17"/>
          <p:cNvSpPr txBox="1">
            <a:spLocks noChangeArrowheads="1"/>
          </p:cNvSpPr>
          <p:nvPr/>
        </p:nvSpPr>
        <p:spPr bwMode="auto">
          <a:xfrm>
            <a:off x="5507038" y="4365625"/>
            <a:ext cx="2922587" cy="503238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b="1" dirty="0">
                <a:latin typeface="+mn-lt"/>
                <a:cs typeface="+mn-cs"/>
              </a:rPr>
              <a:t> </a:t>
            </a:r>
            <a:r>
              <a:rPr lang="es-ES" sz="3200" b="1" dirty="0">
                <a:solidFill>
                  <a:srgbClr val="C00000"/>
                </a:solidFill>
                <a:latin typeface="+mn-lt"/>
                <a:cs typeface="+mn-cs"/>
              </a:rPr>
              <a:t>E</a:t>
            </a:r>
            <a:r>
              <a:rPr lang="es-ES" sz="3200" b="1" dirty="0">
                <a:latin typeface="+mn-lt"/>
                <a:cs typeface="+mn-cs"/>
              </a:rPr>
              <a:t>      +     </a:t>
            </a:r>
            <a:r>
              <a:rPr lang="es-ES" sz="3200" b="1" dirty="0">
                <a:solidFill>
                  <a:srgbClr val="3F0AC4"/>
                </a:solidFill>
                <a:latin typeface="+mn-lt"/>
                <a:cs typeface="+mn-cs"/>
              </a:rPr>
              <a:t> P</a:t>
            </a:r>
            <a:endParaRPr lang="es-ES" sz="3200" dirty="0">
              <a:solidFill>
                <a:srgbClr val="3F0AC4"/>
              </a:solidFill>
              <a:latin typeface="+mn-lt"/>
              <a:cs typeface="+mn-cs"/>
            </a:endParaRPr>
          </a:p>
        </p:txBody>
      </p: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3224213" y="4394200"/>
            <a:ext cx="1919287" cy="1677988"/>
            <a:chOff x="2029" y="2768"/>
            <a:chExt cx="1166" cy="1025"/>
          </a:xfrm>
        </p:grpSpPr>
        <p:sp>
          <p:nvSpPr>
            <p:cNvPr id="43028" name="Text Box 13"/>
            <p:cNvSpPr txBox="1">
              <a:spLocks noChangeArrowheads="1"/>
            </p:cNvSpPr>
            <p:nvPr/>
          </p:nvSpPr>
          <p:spPr bwMode="auto">
            <a:xfrm>
              <a:off x="2029" y="3198"/>
              <a:ext cx="1166" cy="59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2800" b="1">
                  <a:solidFill>
                    <a:srgbClr val="FF0000"/>
                  </a:solidFill>
                  <a:latin typeface="Calibri" pitchFamily="34" charset="0"/>
                </a:rPr>
                <a:t>Complejo</a:t>
              </a:r>
            </a:p>
            <a:p>
              <a:pPr algn="ctr"/>
              <a:r>
                <a:rPr lang="es-ES" sz="2800" b="1">
                  <a:solidFill>
                    <a:srgbClr val="FF0000"/>
                  </a:solidFill>
                  <a:latin typeface="Calibri" pitchFamily="34" charset="0"/>
                </a:rPr>
                <a:t> ES</a:t>
              </a:r>
            </a:p>
            <a:p>
              <a:pPr algn="ctr"/>
              <a:endParaRPr lang="es-ES" sz="2800" b="1">
                <a:solidFill>
                  <a:srgbClr val="FF0000"/>
                </a:solidFill>
                <a:latin typeface="Calibri" pitchFamily="34" charset="0"/>
              </a:endParaRPr>
            </a:p>
            <a:p>
              <a:pPr algn="ctr"/>
              <a:endParaRPr lang="es-ES" sz="2800" b="1">
                <a:solidFill>
                  <a:srgbClr val="FF0000"/>
                </a:solidFill>
                <a:latin typeface="Calibri" pitchFamily="34" charset="0"/>
              </a:endParaRPr>
            </a:p>
            <a:p>
              <a:pPr algn="ctr"/>
              <a:endParaRPr lang="es-ES" sz="2800" b="1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43029" name="Text Box 18"/>
            <p:cNvSpPr txBox="1">
              <a:spLocks noChangeArrowheads="1"/>
            </p:cNvSpPr>
            <p:nvPr/>
          </p:nvSpPr>
          <p:spPr bwMode="auto">
            <a:xfrm>
              <a:off x="2358" y="2768"/>
              <a:ext cx="574" cy="299"/>
            </a:xfrm>
            <a:prstGeom prst="rect">
              <a:avLst/>
            </a:prstGeom>
            <a:solidFill>
              <a:srgbClr val="348626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3200" b="1">
                  <a:solidFill>
                    <a:srgbClr val="FF0000"/>
                  </a:solidFill>
                  <a:latin typeface="Calibri" pitchFamily="34" charset="0"/>
                </a:rPr>
                <a:t>ES</a:t>
              </a:r>
              <a:endParaRPr lang="es-ES" sz="3200">
                <a:solidFill>
                  <a:srgbClr val="FF0000"/>
                </a:solidFill>
                <a:latin typeface="Calibri" pitchFamily="34" charset="0"/>
              </a:endParaRPr>
            </a:p>
          </p:txBody>
        </p:sp>
      </p:grpSp>
      <p:pic>
        <p:nvPicPr>
          <p:cNvPr id="194579" name="Picture 19" descr="uno"/>
          <p:cNvPicPr>
            <a:picLocks noChangeAspect="1" noChangeArrowheads="1"/>
          </p:cNvPicPr>
          <p:nvPr/>
        </p:nvPicPr>
        <p:blipFill>
          <a:blip r:embed="rId2">
            <a:lum bright="-24000" contrast="24000"/>
          </a:blip>
          <a:srcRect l="62962" t="6415" r="6482" b="36580"/>
          <a:stretch>
            <a:fillRect/>
          </a:stretch>
        </p:blipFill>
        <p:spPr bwMode="auto">
          <a:xfrm>
            <a:off x="6156325" y="2060575"/>
            <a:ext cx="2087563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0" name="Picture 20" descr="uno"/>
          <p:cNvPicPr>
            <a:picLocks noChangeAspect="1" noChangeArrowheads="1"/>
          </p:cNvPicPr>
          <p:nvPr/>
        </p:nvPicPr>
        <p:blipFill>
          <a:blip r:embed="rId2">
            <a:lum bright="-24000" contrast="24000"/>
          </a:blip>
          <a:srcRect l="38173" t="6415" r="42719" b="37277"/>
          <a:stretch>
            <a:fillRect/>
          </a:stretch>
        </p:blipFill>
        <p:spPr bwMode="auto">
          <a:xfrm>
            <a:off x="3708400" y="2133600"/>
            <a:ext cx="146685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1" name="AutoShape 21"/>
          <p:cNvSpPr>
            <a:spLocks noChangeArrowheads="1"/>
          </p:cNvSpPr>
          <p:nvPr/>
        </p:nvSpPr>
        <p:spPr bwMode="auto">
          <a:xfrm>
            <a:off x="2843213" y="2636838"/>
            <a:ext cx="649287" cy="431800"/>
          </a:xfrm>
          <a:prstGeom prst="rightArrow">
            <a:avLst>
              <a:gd name="adj1" fmla="val 50000"/>
              <a:gd name="adj2" fmla="val 37592"/>
            </a:avLst>
          </a:prstGeom>
          <a:solidFill>
            <a:srgbClr val="34862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194582" name="AutoShape 22"/>
          <p:cNvSpPr>
            <a:spLocks noChangeArrowheads="1"/>
          </p:cNvSpPr>
          <p:nvPr/>
        </p:nvSpPr>
        <p:spPr bwMode="auto">
          <a:xfrm>
            <a:off x="5364163" y="2636838"/>
            <a:ext cx="649287" cy="431800"/>
          </a:xfrm>
          <a:prstGeom prst="rightArrow">
            <a:avLst>
              <a:gd name="adj1" fmla="val 50000"/>
              <a:gd name="adj2" fmla="val 37592"/>
            </a:avLst>
          </a:prstGeom>
          <a:solidFill>
            <a:srgbClr val="34862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194584" name="Line 24"/>
          <p:cNvSpPr>
            <a:spLocks noChangeShapeType="1"/>
          </p:cNvSpPr>
          <p:nvPr/>
        </p:nvSpPr>
        <p:spPr bwMode="auto">
          <a:xfrm flipV="1">
            <a:off x="2339975" y="2924175"/>
            <a:ext cx="0" cy="1368425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43024" name="Line 25"/>
          <p:cNvSpPr>
            <a:spLocks noChangeShapeType="1"/>
          </p:cNvSpPr>
          <p:nvPr/>
        </p:nvSpPr>
        <p:spPr bwMode="auto">
          <a:xfrm>
            <a:off x="323850" y="42211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94586" name="Line 26"/>
          <p:cNvSpPr>
            <a:spLocks noChangeShapeType="1"/>
          </p:cNvSpPr>
          <p:nvPr/>
        </p:nvSpPr>
        <p:spPr bwMode="auto">
          <a:xfrm flipV="1">
            <a:off x="781050" y="3141663"/>
            <a:ext cx="46038" cy="107315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94589" name="Line 29"/>
          <p:cNvSpPr>
            <a:spLocks noChangeShapeType="1"/>
          </p:cNvSpPr>
          <p:nvPr/>
        </p:nvSpPr>
        <p:spPr bwMode="auto">
          <a:xfrm flipH="1">
            <a:off x="3354388" y="4652963"/>
            <a:ext cx="2889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94590" name="Line 30"/>
          <p:cNvSpPr>
            <a:spLocks noChangeShapeType="1"/>
          </p:cNvSpPr>
          <p:nvPr/>
        </p:nvSpPr>
        <p:spPr bwMode="auto">
          <a:xfrm flipH="1">
            <a:off x="4859338" y="4724400"/>
            <a:ext cx="2889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4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4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194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19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19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19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19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19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194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19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194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194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45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9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945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9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9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9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4" grpId="0" animBg="1"/>
      <p:bldP spid="194575" grpId="0" animBg="1"/>
      <p:bldP spid="194577" grpId="0" animBg="1"/>
      <p:bldP spid="194581" grpId="0" animBg="1"/>
      <p:bldP spid="194582" grpId="0" animBg="1"/>
      <p:bldP spid="194584" grpId="0" animBg="1"/>
      <p:bldP spid="194586" grpId="0" animBg="1"/>
      <p:bldP spid="194589" grpId="0" animBg="1"/>
      <p:bldP spid="19459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4" name="Text Box 6"/>
          <p:cNvSpPr txBox="1">
            <a:spLocks noChangeArrowheads="1"/>
          </p:cNvSpPr>
          <p:nvPr/>
        </p:nvSpPr>
        <p:spPr bwMode="auto">
          <a:xfrm>
            <a:off x="539750" y="1125538"/>
            <a:ext cx="3384550" cy="1066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3200" b="1">
                <a:solidFill>
                  <a:srgbClr val="C00000"/>
                </a:solidFill>
                <a:latin typeface="Calibri" pitchFamily="34" charset="0"/>
              </a:rPr>
              <a:t>ALTA ESPECIFICIDAD</a:t>
            </a:r>
            <a:endParaRPr lang="es-ES" sz="3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96615" name="Text Box 7"/>
          <p:cNvSpPr txBox="1">
            <a:spLocks noChangeArrowheads="1"/>
          </p:cNvSpPr>
          <p:nvPr/>
        </p:nvSpPr>
        <p:spPr bwMode="auto">
          <a:xfrm>
            <a:off x="5435600" y="1125538"/>
            <a:ext cx="2016125" cy="946150"/>
          </a:xfrm>
          <a:prstGeom prst="rect">
            <a:avLst/>
          </a:prstGeom>
          <a:solidFill>
            <a:srgbClr val="FF7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2800" b="1">
                <a:latin typeface="Calibri" pitchFamily="34" charset="0"/>
              </a:rPr>
              <a:t>Único sustrato</a:t>
            </a:r>
            <a:endParaRPr lang="es-ES" sz="2800" b="1">
              <a:latin typeface="Calibri" pitchFamily="34" charset="0"/>
            </a:endParaRPr>
          </a:p>
        </p:txBody>
      </p:sp>
      <p:sp>
        <p:nvSpPr>
          <p:cNvPr id="196616" name="Text Box 8"/>
          <p:cNvSpPr txBox="1">
            <a:spLocks noChangeArrowheads="1"/>
          </p:cNvSpPr>
          <p:nvPr/>
        </p:nvSpPr>
        <p:spPr bwMode="auto">
          <a:xfrm>
            <a:off x="1897063" y="2786063"/>
            <a:ext cx="4032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2800" b="1">
                <a:latin typeface="Calibri" pitchFamily="34" charset="0"/>
              </a:rPr>
              <a:t>Ej: Glucoquinasa</a:t>
            </a:r>
            <a:endParaRPr lang="es-ES" sz="2800" b="1">
              <a:latin typeface="Calibri" pitchFamily="34" charset="0"/>
            </a:endParaRPr>
          </a:p>
        </p:txBody>
      </p:sp>
      <p:sp>
        <p:nvSpPr>
          <p:cNvPr id="196617" name="Text Box 9"/>
          <p:cNvSpPr txBox="1">
            <a:spLocks noChangeArrowheads="1"/>
          </p:cNvSpPr>
          <p:nvPr/>
        </p:nvSpPr>
        <p:spPr bwMode="auto">
          <a:xfrm>
            <a:off x="5580063" y="2781300"/>
            <a:ext cx="2160587" cy="519113"/>
          </a:xfrm>
          <a:prstGeom prst="rect">
            <a:avLst/>
          </a:prstGeom>
          <a:solidFill>
            <a:srgbClr val="FF7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2800" b="1">
                <a:latin typeface="Calibri" pitchFamily="34" charset="0"/>
              </a:rPr>
              <a:t>Glucosa</a:t>
            </a:r>
            <a:endParaRPr lang="es-ES" sz="2800" b="1">
              <a:latin typeface="Calibri" pitchFamily="34" charset="0"/>
            </a:endParaRPr>
          </a:p>
        </p:txBody>
      </p:sp>
      <p:sp>
        <p:nvSpPr>
          <p:cNvPr id="196618" name="Text Box 10"/>
          <p:cNvSpPr txBox="1">
            <a:spLocks noChangeArrowheads="1"/>
          </p:cNvSpPr>
          <p:nvPr/>
        </p:nvSpPr>
        <p:spPr bwMode="auto">
          <a:xfrm>
            <a:off x="539750" y="4133850"/>
            <a:ext cx="4824413" cy="584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3200" b="1">
                <a:solidFill>
                  <a:srgbClr val="C00000"/>
                </a:solidFill>
                <a:latin typeface="Calibri" pitchFamily="34" charset="0"/>
              </a:rPr>
              <a:t>ESPECIFICIDAD RELATIVA</a:t>
            </a:r>
            <a:endParaRPr lang="es-ES" sz="3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96619" name="Text Box 11"/>
          <p:cNvSpPr txBox="1">
            <a:spLocks noChangeArrowheads="1"/>
          </p:cNvSpPr>
          <p:nvPr/>
        </p:nvSpPr>
        <p:spPr bwMode="auto">
          <a:xfrm>
            <a:off x="6588125" y="4005263"/>
            <a:ext cx="2160588" cy="946150"/>
          </a:xfrm>
          <a:prstGeom prst="rect">
            <a:avLst/>
          </a:prstGeom>
          <a:solidFill>
            <a:srgbClr val="FF7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2800" b="1">
                <a:latin typeface="Calibri" pitchFamily="34" charset="0"/>
              </a:rPr>
              <a:t>Grupo de sustratos</a:t>
            </a:r>
            <a:endParaRPr lang="es-ES" sz="2800" b="1">
              <a:latin typeface="Calibri" pitchFamily="34" charset="0"/>
            </a:endParaRPr>
          </a:p>
        </p:txBody>
      </p:sp>
      <p:sp>
        <p:nvSpPr>
          <p:cNvPr id="196620" name="Text Box 12"/>
          <p:cNvSpPr txBox="1">
            <a:spLocks noChangeArrowheads="1"/>
          </p:cNvSpPr>
          <p:nvPr/>
        </p:nvSpPr>
        <p:spPr bwMode="auto">
          <a:xfrm>
            <a:off x="1763713" y="5429250"/>
            <a:ext cx="27368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2800" b="1">
                <a:latin typeface="Calibri" pitchFamily="34" charset="0"/>
              </a:rPr>
              <a:t>Ej: Hexoquinasas</a:t>
            </a:r>
            <a:endParaRPr lang="es-ES" sz="2800" b="1">
              <a:latin typeface="Calibri" pitchFamily="34" charset="0"/>
            </a:endParaRPr>
          </a:p>
        </p:txBody>
      </p:sp>
      <p:sp>
        <p:nvSpPr>
          <p:cNvPr id="196621" name="Text Box 13"/>
          <p:cNvSpPr txBox="1">
            <a:spLocks noChangeArrowheads="1"/>
          </p:cNvSpPr>
          <p:nvPr/>
        </p:nvSpPr>
        <p:spPr bwMode="auto">
          <a:xfrm>
            <a:off x="5643563" y="5286375"/>
            <a:ext cx="3071812" cy="1446213"/>
          </a:xfrm>
          <a:prstGeom prst="rect">
            <a:avLst/>
          </a:prstGeom>
          <a:solidFill>
            <a:srgbClr val="FF7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2800" b="1">
                <a:latin typeface="Calibri" pitchFamily="34" charset="0"/>
              </a:rPr>
              <a:t>Hexosas </a:t>
            </a:r>
          </a:p>
          <a:p>
            <a:pPr algn="ctr">
              <a:spcBef>
                <a:spcPct val="50000"/>
              </a:spcBef>
            </a:pPr>
            <a:r>
              <a:rPr lang="es-AR" sz="2400" b="1">
                <a:latin typeface="Calibri" pitchFamily="34" charset="0"/>
              </a:rPr>
              <a:t>(Glucosa, Fructosa, Manosa)</a:t>
            </a:r>
            <a:endParaRPr lang="es-ES" sz="2400" b="1">
              <a:latin typeface="Calibri" pitchFamily="34" charset="0"/>
            </a:endParaRPr>
          </a:p>
        </p:txBody>
      </p:sp>
      <p:sp>
        <p:nvSpPr>
          <p:cNvPr id="196624" name="Rectangle 16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850900"/>
          </a:xfrm>
          <a:solidFill>
            <a:srgbClr val="92D050"/>
          </a:solidFill>
        </p:spPr>
        <p:txBody>
          <a:bodyPr/>
          <a:lstStyle/>
          <a:p>
            <a:pPr eaLnBrk="1" hangingPunct="1"/>
            <a:r>
              <a:rPr lang="es-ES_tradnl" sz="3200" b="1" smtClean="0">
                <a:solidFill>
                  <a:srgbClr val="C00000"/>
                </a:solidFill>
                <a:latin typeface="Comic Sans MS" pitchFamily="66" charset="0"/>
              </a:rPr>
              <a:t>ESPECIFICIDAD </a:t>
            </a:r>
            <a:r>
              <a:rPr lang="es-ES_tradnl" sz="3200" b="1" smtClean="0">
                <a:solidFill>
                  <a:srgbClr val="0000FF"/>
                </a:solidFill>
                <a:latin typeface="Comic Sans MS" pitchFamily="66" charset="0"/>
              </a:rPr>
              <a:t>DE LAS ENZIMAS</a:t>
            </a:r>
            <a:endParaRPr lang="es-ES" sz="3200" b="1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96625" name="AutoShape 17"/>
          <p:cNvSpPr>
            <a:spLocks noChangeArrowheads="1"/>
          </p:cNvSpPr>
          <p:nvPr/>
        </p:nvSpPr>
        <p:spPr bwMode="auto">
          <a:xfrm>
            <a:off x="4140200" y="1341438"/>
            <a:ext cx="1223963" cy="287337"/>
          </a:xfrm>
          <a:prstGeom prst="curvedDownArrow">
            <a:avLst>
              <a:gd name="adj1" fmla="val 85194"/>
              <a:gd name="adj2" fmla="val 17038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196626" name="AutoShape 18"/>
          <p:cNvSpPr>
            <a:spLocks noChangeArrowheads="1"/>
          </p:cNvSpPr>
          <p:nvPr/>
        </p:nvSpPr>
        <p:spPr bwMode="auto">
          <a:xfrm>
            <a:off x="4716463" y="2852738"/>
            <a:ext cx="792162" cy="433387"/>
          </a:xfrm>
          <a:prstGeom prst="rightArrow">
            <a:avLst>
              <a:gd name="adj1" fmla="val 50000"/>
              <a:gd name="adj2" fmla="val 4569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196627" name="AutoShape 19"/>
          <p:cNvSpPr>
            <a:spLocks noChangeArrowheads="1"/>
          </p:cNvSpPr>
          <p:nvPr/>
        </p:nvSpPr>
        <p:spPr bwMode="auto">
          <a:xfrm>
            <a:off x="4708525" y="5572125"/>
            <a:ext cx="792163" cy="433388"/>
          </a:xfrm>
          <a:prstGeom prst="rightArrow">
            <a:avLst>
              <a:gd name="adj1" fmla="val 50000"/>
              <a:gd name="adj2" fmla="val 4569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196628" name="AutoShape 20"/>
          <p:cNvSpPr>
            <a:spLocks noChangeArrowheads="1"/>
          </p:cNvSpPr>
          <p:nvPr/>
        </p:nvSpPr>
        <p:spPr bwMode="auto">
          <a:xfrm>
            <a:off x="5292725" y="4292600"/>
            <a:ext cx="1223963" cy="287338"/>
          </a:xfrm>
          <a:prstGeom prst="curvedDownArrow">
            <a:avLst>
              <a:gd name="adj1" fmla="val 85193"/>
              <a:gd name="adj2" fmla="val 17038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6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6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9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96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96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9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96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96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9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96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96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9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96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4" grpId="0" animBg="1"/>
      <p:bldP spid="196615" grpId="0" animBg="1"/>
      <p:bldP spid="196616" grpId="0"/>
      <p:bldP spid="196617" grpId="0" animBg="1"/>
      <p:bldP spid="196618" grpId="0" animBg="1"/>
      <p:bldP spid="196619" grpId="0" animBg="1"/>
      <p:bldP spid="196620" grpId="0"/>
      <p:bldP spid="196621" grpId="0" animBg="1"/>
      <p:bldP spid="196625" grpId="0" animBg="1"/>
      <p:bldP spid="196626" grpId="0" animBg="1"/>
      <p:bldP spid="196627" grpId="0" animBg="1"/>
      <p:bldP spid="19662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0" y="1257300"/>
            <a:ext cx="4535488" cy="3529013"/>
            <a:chOff x="340" y="799"/>
            <a:chExt cx="2857" cy="2223"/>
          </a:xfrm>
        </p:grpSpPr>
        <p:pic>
          <p:nvPicPr>
            <p:cNvPr id="45085" name="Picture 5" descr="fi11p8"/>
            <p:cNvPicPr>
              <a:picLocks noChangeAspect="1" noChangeArrowheads="1"/>
            </p:cNvPicPr>
            <p:nvPr/>
          </p:nvPicPr>
          <p:blipFill>
            <a:blip r:embed="rId2">
              <a:lum bright="6000" contrast="36000"/>
            </a:blip>
            <a:srcRect r="54059" b="8641"/>
            <a:stretch>
              <a:fillRect/>
            </a:stretch>
          </p:blipFill>
          <p:spPr bwMode="auto">
            <a:xfrm>
              <a:off x="340" y="799"/>
              <a:ext cx="2857" cy="2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086" name="Text Box 9"/>
            <p:cNvSpPr txBox="1">
              <a:spLocks noChangeArrowheads="1"/>
            </p:cNvSpPr>
            <p:nvPr/>
          </p:nvSpPr>
          <p:spPr bwMode="auto">
            <a:xfrm>
              <a:off x="431" y="981"/>
              <a:ext cx="771" cy="2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600" b="1">
                  <a:solidFill>
                    <a:schemeClr val="bg1"/>
                  </a:solidFill>
                  <a:latin typeface="Calibri" pitchFamily="34" charset="0"/>
                </a:rPr>
                <a:t>D-Glucosa</a:t>
              </a:r>
            </a:p>
          </p:txBody>
        </p:sp>
      </p:grpSp>
      <p:pic>
        <p:nvPicPr>
          <p:cNvPr id="113671" name="Picture 7" descr="fi11p8"/>
          <p:cNvPicPr>
            <a:picLocks noChangeAspect="1" noChangeArrowheads="1"/>
          </p:cNvPicPr>
          <p:nvPr/>
        </p:nvPicPr>
        <p:blipFill>
          <a:blip r:embed="rId2">
            <a:lum bright="6000" contrast="18000"/>
          </a:blip>
          <a:srcRect l="54770" t="11212" b="6847"/>
          <a:stretch>
            <a:fillRect/>
          </a:stretch>
        </p:blipFill>
        <p:spPr bwMode="auto">
          <a:xfrm>
            <a:off x="4500563" y="3357563"/>
            <a:ext cx="4462462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76" name="Oval 12"/>
          <p:cNvSpPr>
            <a:spLocks noChangeArrowheads="1"/>
          </p:cNvSpPr>
          <p:nvPr/>
        </p:nvSpPr>
        <p:spPr bwMode="auto">
          <a:xfrm>
            <a:off x="2500313" y="5013325"/>
            <a:ext cx="1873250" cy="1844675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000" b="1" i="1">
                <a:solidFill>
                  <a:srgbClr val="C00000"/>
                </a:solidFill>
                <a:latin typeface="Calibri" pitchFamily="34" charset="0"/>
              </a:rPr>
              <a:t>Glucoquinasa</a:t>
            </a:r>
            <a:endParaRPr lang="es-MX" sz="2000" b="1" i="1">
              <a:solidFill>
                <a:srgbClr val="C00000"/>
              </a:solidFill>
              <a:latin typeface="Calibri" pitchFamily="34" charset="0"/>
            </a:endParaRPr>
          </a:p>
        </p:txBody>
      </p: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4000500" y="500063"/>
            <a:ext cx="4752975" cy="1154112"/>
            <a:chOff x="2608" y="300"/>
            <a:chExt cx="2857" cy="727"/>
          </a:xfrm>
        </p:grpSpPr>
        <p:sp>
          <p:nvSpPr>
            <p:cNvPr id="45080" name="Text Box 13"/>
            <p:cNvSpPr txBox="1">
              <a:spLocks noChangeArrowheads="1"/>
            </p:cNvSpPr>
            <p:nvPr/>
          </p:nvSpPr>
          <p:spPr bwMode="auto">
            <a:xfrm>
              <a:off x="2608" y="300"/>
              <a:ext cx="285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400" b="1">
                  <a:latin typeface="Calibri" pitchFamily="34" charset="0"/>
                </a:rPr>
                <a:t>GLUCOSA 	                GLUCOSA-6P</a:t>
              </a:r>
              <a:endParaRPr lang="es-ES" sz="2400" b="1">
                <a:latin typeface="Calibri" pitchFamily="34" charset="0"/>
              </a:endParaRPr>
            </a:p>
          </p:txBody>
        </p:sp>
        <p:sp>
          <p:nvSpPr>
            <p:cNvPr id="45081" name="Line 14"/>
            <p:cNvSpPr>
              <a:spLocks noChangeShapeType="1"/>
            </p:cNvSpPr>
            <p:nvPr/>
          </p:nvSpPr>
          <p:spPr bwMode="auto">
            <a:xfrm>
              <a:off x="3553" y="436"/>
              <a:ext cx="40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45082" name="Oval 15"/>
            <p:cNvSpPr>
              <a:spLocks noChangeArrowheads="1"/>
            </p:cNvSpPr>
            <p:nvPr/>
          </p:nvSpPr>
          <p:spPr bwMode="auto">
            <a:xfrm>
              <a:off x="3379" y="663"/>
              <a:ext cx="318" cy="318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>
                  <a:latin typeface="Calibri" pitchFamily="34" charset="0"/>
                </a:rPr>
                <a:t>ATP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45083" name="Oval 16"/>
            <p:cNvSpPr>
              <a:spLocks noChangeArrowheads="1"/>
            </p:cNvSpPr>
            <p:nvPr/>
          </p:nvSpPr>
          <p:spPr bwMode="auto">
            <a:xfrm>
              <a:off x="3969" y="709"/>
              <a:ext cx="318" cy="318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>
                  <a:latin typeface="Calibri" pitchFamily="34" charset="0"/>
                </a:rPr>
                <a:t>ADP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45084" name="AutoShape 17"/>
            <p:cNvSpPr>
              <a:spLocks noChangeArrowheads="1"/>
            </p:cNvSpPr>
            <p:nvPr/>
          </p:nvSpPr>
          <p:spPr bwMode="auto">
            <a:xfrm>
              <a:off x="3696" y="482"/>
              <a:ext cx="363" cy="181"/>
            </a:xfrm>
            <a:prstGeom prst="curvedDownArrow">
              <a:avLst>
                <a:gd name="adj1" fmla="val 40110"/>
                <a:gd name="adj2" fmla="val 80221"/>
                <a:gd name="adj3" fmla="val 33333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2643188" y="569913"/>
            <a:ext cx="1295400" cy="287337"/>
            <a:chOff x="3379" y="1570"/>
            <a:chExt cx="816" cy="181"/>
          </a:xfrm>
        </p:grpSpPr>
        <p:sp>
          <p:nvSpPr>
            <p:cNvPr id="45074" name="Oval 18"/>
            <p:cNvSpPr>
              <a:spLocks noChangeArrowheads="1"/>
            </p:cNvSpPr>
            <p:nvPr/>
          </p:nvSpPr>
          <p:spPr bwMode="auto">
            <a:xfrm>
              <a:off x="3379" y="1570"/>
              <a:ext cx="136" cy="18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45075" name="Oval 19"/>
            <p:cNvSpPr>
              <a:spLocks noChangeArrowheads="1"/>
            </p:cNvSpPr>
            <p:nvPr/>
          </p:nvSpPr>
          <p:spPr bwMode="auto">
            <a:xfrm>
              <a:off x="3515" y="1570"/>
              <a:ext cx="136" cy="18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45076" name="Oval 20"/>
            <p:cNvSpPr>
              <a:spLocks noChangeArrowheads="1"/>
            </p:cNvSpPr>
            <p:nvPr/>
          </p:nvSpPr>
          <p:spPr bwMode="auto">
            <a:xfrm>
              <a:off x="3651" y="1570"/>
              <a:ext cx="136" cy="18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45077" name="Oval 21"/>
            <p:cNvSpPr>
              <a:spLocks noChangeArrowheads="1"/>
            </p:cNvSpPr>
            <p:nvPr/>
          </p:nvSpPr>
          <p:spPr bwMode="auto">
            <a:xfrm>
              <a:off x="3787" y="1570"/>
              <a:ext cx="136" cy="18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45078" name="Oval 22"/>
            <p:cNvSpPr>
              <a:spLocks noChangeArrowheads="1"/>
            </p:cNvSpPr>
            <p:nvPr/>
          </p:nvSpPr>
          <p:spPr bwMode="auto">
            <a:xfrm>
              <a:off x="3923" y="1570"/>
              <a:ext cx="136" cy="18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45079" name="Oval 23"/>
            <p:cNvSpPr>
              <a:spLocks noChangeArrowheads="1"/>
            </p:cNvSpPr>
            <p:nvPr/>
          </p:nvSpPr>
          <p:spPr bwMode="auto">
            <a:xfrm>
              <a:off x="4059" y="1570"/>
              <a:ext cx="136" cy="18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</p:grpSp>
      <p:grpSp>
        <p:nvGrpSpPr>
          <p:cNvPr id="5" name="Group 36"/>
          <p:cNvGrpSpPr>
            <a:grpSpLocks/>
          </p:cNvGrpSpPr>
          <p:nvPr/>
        </p:nvGrpSpPr>
        <p:grpSpPr bwMode="auto">
          <a:xfrm>
            <a:off x="7129463" y="928688"/>
            <a:ext cx="1728787" cy="457200"/>
            <a:chOff x="4604" y="1373"/>
            <a:chExt cx="1089" cy="288"/>
          </a:xfrm>
        </p:grpSpPr>
        <p:sp>
          <p:nvSpPr>
            <p:cNvPr id="45065" name="Text Box 34"/>
            <p:cNvSpPr txBox="1">
              <a:spLocks noChangeArrowheads="1"/>
            </p:cNvSpPr>
            <p:nvPr/>
          </p:nvSpPr>
          <p:spPr bwMode="auto">
            <a:xfrm>
              <a:off x="5375" y="1373"/>
              <a:ext cx="22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400" b="1">
                  <a:latin typeface="Calibri" pitchFamily="34" charset="0"/>
                </a:rPr>
                <a:t>-</a:t>
              </a:r>
              <a:endParaRPr lang="es-ES" sz="2400" b="1">
                <a:latin typeface="Calibri" pitchFamily="34" charset="0"/>
              </a:endParaRPr>
            </a:p>
          </p:txBody>
        </p:sp>
        <p:grpSp>
          <p:nvGrpSpPr>
            <p:cNvPr id="45066" name="Group 35"/>
            <p:cNvGrpSpPr>
              <a:grpSpLocks/>
            </p:cNvGrpSpPr>
            <p:nvPr/>
          </p:nvGrpSpPr>
          <p:grpSpPr bwMode="auto">
            <a:xfrm>
              <a:off x="4604" y="1434"/>
              <a:ext cx="680" cy="181"/>
              <a:chOff x="4649" y="1434"/>
              <a:chExt cx="680" cy="181"/>
            </a:xfrm>
          </p:grpSpPr>
          <p:sp>
            <p:nvSpPr>
              <p:cNvPr id="45069" name="Oval 26"/>
              <p:cNvSpPr>
                <a:spLocks noChangeArrowheads="1"/>
              </p:cNvSpPr>
              <p:nvPr/>
            </p:nvSpPr>
            <p:spPr bwMode="auto">
              <a:xfrm>
                <a:off x="4649" y="1434"/>
                <a:ext cx="136" cy="181"/>
              </a:xfrm>
              <a:prstGeom prst="ellipse">
                <a:avLst/>
              </a:prstGeom>
              <a:solidFill>
                <a:srgbClr val="99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45070" name="Oval 27"/>
              <p:cNvSpPr>
                <a:spLocks noChangeArrowheads="1"/>
              </p:cNvSpPr>
              <p:nvPr/>
            </p:nvSpPr>
            <p:spPr bwMode="auto">
              <a:xfrm>
                <a:off x="4785" y="1434"/>
                <a:ext cx="136" cy="181"/>
              </a:xfrm>
              <a:prstGeom prst="ellipse">
                <a:avLst/>
              </a:prstGeom>
              <a:solidFill>
                <a:srgbClr val="99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45071" name="Oval 28"/>
              <p:cNvSpPr>
                <a:spLocks noChangeArrowheads="1"/>
              </p:cNvSpPr>
              <p:nvPr/>
            </p:nvSpPr>
            <p:spPr bwMode="auto">
              <a:xfrm>
                <a:off x="4921" y="1434"/>
                <a:ext cx="136" cy="181"/>
              </a:xfrm>
              <a:prstGeom prst="ellipse">
                <a:avLst/>
              </a:prstGeom>
              <a:solidFill>
                <a:srgbClr val="99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45072" name="Oval 29"/>
              <p:cNvSpPr>
                <a:spLocks noChangeArrowheads="1"/>
              </p:cNvSpPr>
              <p:nvPr/>
            </p:nvSpPr>
            <p:spPr bwMode="auto">
              <a:xfrm>
                <a:off x="5057" y="1434"/>
                <a:ext cx="136" cy="181"/>
              </a:xfrm>
              <a:prstGeom prst="ellipse">
                <a:avLst/>
              </a:prstGeom>
              <a:solidFill>
                <a:srgbClr val="99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45073" name="Oval 30"/>
              <p:cNvSpPr>
                <a:spLocks noChangeArrowheads="1"/>
              </p:cNvSpPr>
              <p:nvPr/>
            </p:nvSpPr>
            <p:spPr bwMode="auto">
              <a:xfrm>
                <a:off x="5193" y="1434"/>
                <a:ext cx="136" cy="181"/>
              </a:xfrm>
              <a:prstGeom prst="ellipse">
                <a:avLst/>
              </a:prstGeom>
              <a:solidFill>
                <a:srgbClr val="99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>
                  <a:latin typeface="Calibri" pitchFamily="34" charset="0"/>
                </a:endParaRPr>
              </a:p>
            </p:txBody>
          </p:sp>
        </p:grpSp>
        <p:sp>
          <p:nvSpPr>
            <p:cNvPr id="45067" name="Oval 31"/>
            <p:cNvSpPr>
              <a:spLocks noChangeArrowheads="1"/>
            </p:cNvSpPr>
            <p:nvPr/>
          </p:nvSpPr>
          <p:spPr bwMode="auto">
            <a:xfrm>
              <a:off x="5284" y="1434"/>
              <a:ext cx="136" cy="18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>
                <a:latin typeface="Calibri" pitchFamily="34" charset="0"/>
              </a:endParaRPr>
            </a:p>
          </p:txBody>
        </p:sp>
        <p:sp>
          <p:nvSpPr>
            <p:cNvPr id="45068" name="Text Box 33"/>
            <p:cNvSpPr txBox="1">
              <a:spLocks noChangeArrowheads="1"/>
            </p:cNvSpPr>
            <p:nvPr/>
          </p:nvSpPr>
          <p:spPr bwMode="auto">
            <a:xfrm>
              <a:off x="5511" y="1389"/>
              <a:ext cx="182" cy="237"/>
            </a:xfrm>
            <a:prstGeom prst="rect">
              <a:avLst/>
            </a:prstGeom>
            <a:solidFill>
              <a:srgbClr val="FFD9F5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>
                  <a:latin typeface="Calibri" pitchFamily="34" charset="0"/>
                </a:rPr>
                <a:t>P</a:t>
              </a:r>
              <a:endParaRPr lang="es-ES">
                <a:latin typeface="Calibri" pitchFamily="34" charset="0"/>
              </a:endParaRPr>
            </a:p>
          </p:txBody>
        </p:sp>
      </p:grpSp>
      <p:sp>
        <p:nvSpPr>
          <p:cNvPr id="32" name="31 CuadroTexto"/>
          <p:cNvSpPr txBox="1">
            <a:spLocks noChangeArrowheads="1"/>
          </p:cNvSpPr>
          <p:nvPr/>
        </p:nvSpPr>
        <p:spPr bwMode="auto">
          <a:xfrm>
            <a:off x="5214938" y="285750"/>
            <a:ext cx="1881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000" b="1" i="1">
                <a:solidFill>
                  <a:srgbClr val="C00000"/>
                </a:solidFill>
              </a:rPr>
              <a:t>Glucoquinasa</a:t>
            </a:r>
            <a:endParaRPr lang="es-AR" sz="2000" b="1" i="1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3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13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76" grpId="0" animBg="1"/>
      <p:bldP spid="3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9" name="Text Box 7"/>
          <p:cNvSpPr txBox="1">
            <a:spLocks noChangeArrowheads="1"/>
          </p:cNvSpPr>
          <p:nvPr/>
        </p:nvSpPr>
        <p:spPr bwMode="auto">
          <a:xfrm>
            <a:off x="928688" y="3786188"/>
            <a:ext cx="1728787" cy="8651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400" b="1">
                <a:latin typeface="Calibri" pitchFamily="34" charset="0"/>
              </a:rPr>
              <a:t> ENZIMA TOTAL</a:t>
            </a:r>
          </a:p>
        </p:txBody>
      </p:sp>
      <p:sp>
        <p:nvSpPr>
          <p:cNvPr id="197640" name="Text Box 8"/>
          <p:cNvSpPr txBox="1">
            <a:spLocks noChangeArrowheads="1"/>
          </p:cNvSpPr>
          <p:nvPr/>
        </p:nvSpPr>
        <p:spPr bwMode="auto">
          <a:xfrm>
            <a:off x="3571875" y="3714750"/>
            <a:ext cx="2232025" cy="936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400" b="1">
                <a:latin typeface="Calibri" pitchFamily="34" charset="0"/>
              </a:rPr>
              <a:t>PROTEÍNA</a:t>
            </a:r>
          </a:p>
          <a:p>
            <a:pPr algn="ctr"/>
            <a:r>
              <a:rPr lang="es-ES" sz="2400" b="1">
                <a:latin typeface="Calibri" pitchFamily="34" charset="0"/>
              </a:rPr>
              <a:t>(termolábil)</a:t>
            </a:r>
          </a:p>
          <a:p>
            <a:pPr algn="ctr"/>
            <a:endParaRPr lang="es-ES" sz="2400" b="1">
              <a:latin typeface="Calibri" pitchFamily="34" charset="0"/>
            </a:endParaRPr>
          </a:p>
        </p:txBody>
      </p:sp>
      <p:sp>
        <p:nvSpPr>
          <p:cNvPr id="197641" name="Text Box 9"/>
          <p:cNvSpPr txBox="1">
            <a:spLocks noChangeArrowheads="1"/>
          </p:cNvSpPr>
          <p:nvPr/>
        </p:nvSpPr>
        <p:spPr bwMode="auto">
          <a:xfrm>
            <a:off x="6143625" y="3643313"/>
            <a:ext cx="2817813" cy="936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400" b="1">
                <a:latin typeface="Calibri" pitchFamily="34" charset="0"/>
              </a:rPr>
              <a:t>NO PROTEICA</a:t>
            </a:r>
          </a:p>
          <a:p>
            <a:pPr algn="ctr"/>
            <a:r>
              <a:rPr lang="es-ES" sz="2400" b="1">
                <a:latin typeface="Calibri" pitchFamily="34" charset="0"/>
              </a:rPr>
              <a:t>(termoestable)</a:t>
            </a:r>
          </a:p>
        </p:txBody>
      </p:sp>
      <p:sp>
        <p:nvSpPr>
          <p:cNvPr id="197644" name="Text Box 12"/>
          <p:cNvSpPr txBox="1">
            <a:spLocks noChangeArrowheads="1"/>
          </p:cNvSpPr>
          <p:nvPr/>
        </p:nvSpPr>
        <p:spPr bwMode="auto">
          <a:xfrm>
            <a:off x="428625" y="2714625"/>
            <a:ext cx="2663825" cy="519113"/>
          </a:xfrm>
          <a:prstGeom prst="rect">
            <a:avLst/>
          </a:prstGeom>
          <a:solidFill>
            <a:srgbClr val="DFFF8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800" b="1" i="1">
                <a:solidFill>
                  <a:srgbClr val="0000FF"/>
                </a:solidFill>
                <a:latin typeface="Calibri" pitchFamily="34" charset="0"/>
              </a:rPr>
              <a:t>HOLOENZIMA</a:t>
            </a:r>
          </a:p>
        </p:txBody>
      </p:sp>
      <p:sp>
        <p:nvSpPr>
          <p:cNvPr id="197645" name="Text Box 13"/>
          <p:cNvSpPr txBox="1">
            <a:spLocks noChangeArrowheads="1"/>
          </p:cNvSpPr>
          <p:nvPr/>
        </p:nvSpPr>
        <p:spPr bwMode="auto">
          <a:xfrm>
            <a:off x="3643313" y="2643188"/>
            <a:ext cx="2374900" cy="519112"/>
          </a:xfrm>
          <a:prstGeom prst="rect">
            <a:avLst/>
          </a:prstGeom>
          <a:solidFill>
            <a:srgbClr val="DFFF8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2800" b="1" i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Arial" charset="0"/>
              </a:rPr>
              <a:t>APOENZIMA</a:t>
            </a:r>
          </a:p>
        </p:txBody>
      </p:sp>
      <p:sp>
        <p:nvSpPr>
          <p:cNvPr id="197646" name="Text Box 14"/>
          <p:cNvSpPr txBox="1">
            <a:spLocks noChangeArrowheads="1"/>
          </p:cNvSpPr>
          <p:nvPr/>
        </p:nvSpPr>
        <p:spPr bwMode="auto">
          <a:xfrm>
            <a:off x="6429375" y="2571750"/>
            <a:ext cx="2160588" cy="519113"/>
          </a:xfrm>
          <a:prstGeom prst="rect">
            <a:avLst/>
          </a:prstGeom>
          <a:solidFill>
            <a:srgbClr val="DFFF8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ES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COENZIMA</a:t>
            </a:r>
            <a:endParaRPr lang="es-E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charset="0"/>
            </a:endParaRPr>
          </a:p>
        </p:txBody>
      </p:sp>
      <p:sp>
        <p:nvSpPr>
          <p:cNvPr id="197647" name="Oval 15"/>
          <p:cNvSpPr>
            <a:spLocks noChangeArrowheads="1"/>
          </p:cNvSpPr>
          <p:nvPr/>
        </p:nvSpPr>
        <p:spPr bwMode="auto">
          <a:xfrm>
            <a:off x="3214688" y="2643188"/>
            <a:ext cx="360362" cy="5032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b="1">
                <a:latin typeface="Calibri" pitchFamily="34" charset="0"/>
              </a:rPr>
              <a:t>=</a:t>
            </a:r>
            <a:endParaRPr lang="es-ES" b="1">
              <a:latin typeface="Calibri" pitchFamily="34" charset="0"/>
            </a:endParaRPr>
          </a:p>
        </p:txBody>
      </p:sp>
      <p:sp>
        <p:nvSpPr>
          <p:cNvPr id="197648" name="Oval 16"/>
          <p:cNvSpPr>
            <a:spLocks noChangeArrowheads="1"/>
          </p:cNvSpPr>
          <p:nvPr/>
        </p:nvSpPr>
        <p:spPr bwMode="auto">
          <a:xfrm>
            <a:off x="5929313" y="2643188"/>
            <a:ext cx="360362" cy="5032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b="1">
                <a:latin typeface="Calibri" pitchFamily="34" charset="0"/>
              </a:rPr>
              <a:t>+</a:t>
            </a:r>
            <a:endParaRPr lang="es-ES" b="1">
              <a:latin typeface="Calibri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428750" y="642938"/>
            <a:ext cx="593566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COMPONENTES DE UNA ENZIMA</a:t>
            </a:r>
            <a:endParaRPr lang="es-AR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6643688" y="1643063"/>
            <a:ext cx="1620837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COFACTOR </a:t>
            </a:r>
          </a:p>
          <a:p>
            <a:pPr>
              <a:defRPr/>
            </a:pPr>
            <a:r>
              <a:rPr lang="es-ES_tradnl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ENZIMÁTICO</a:t>
            </a:r>
            <a:endParaRPr lang="es-AR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7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97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7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7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7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7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97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97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9" grpId="0" animBg="1"/>
      <p:bldP spid="197640" grpId="0" animBg="1"/>
      <p:bldP spid="197641" grpId="0" animBg="1"/>
      <p:bldP spid="197644" grpId="0" animBg="1"/>
      <p:bldP spid="197645" grpId="0" animBg="1"/>
      <p:bldP spid="197646" grpId="0" animBg="1"/>
      <p:bldP spid="197647" grpId="0" animBg="1"/>
      <p:bldP spid="197648" grpId="0" animBg="1"/>
      <p:bldP spid="1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2500313" y="2928938"/>
            <a:ext cx="10096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sz="2000" b="1" i="1">
                <a:solidFill>
                  <a:srgbClr val="C00000"/>
                </a:solidFill>
              </a:rPr>
              <a:t>Unión </a:t>
            </a:r>
          </a:p>
          <a:p>
            <a:pPr algn="ctr"/>
            <a:r>
              <a:rPr lang="es-ES_tradnl" sz="2000" b="1" i="1">
                <a:solidFill>
                  <a:srgbClr val="C00000"/>
                </a:solidFill>
              </a:rPr>
              <a:t>débil</a:t>
            </a:r>
            <a:endParaRPr lang="es-AR" sz="2000" b="1" i="1">
              <a:solidFill>
                <a:srgbClr val="C00000"/>
              </a:solidFill>
            </a:endParaRPr>
          </a:p>
          <a:p>
            <a:pPr algn="ctr"/>
            <a:endParaRPr lang="es-AR" sz="2000">
              <a:solidFill>
                <a:srgbClr val="C00000"/>
              </a:solidFill>
            </a:endParaRPr>
          </a:p>
        </p:txBody>
      </p:sp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2286000" y="3714750"/>
            <a:ext cx="153828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sz="2000" b="1" i="1">
                <a:solidFill>
                  <a:srgbClr val="33CC33"/>
                </a:solidFill>
              </a:rPr>
              <a:t>Unión </a:t>
            </a:r>
          </a:p>
          <a:p>
            <a:pPr algn="ctr"/>
            <a:r>
              <a:rPr lang="es-ES_tradnl" sz="2000" b="1" i="1">
                <a:solidFill>
                  <a:srgbClr val="33CC33"/>
                </a:solidFill>
              </a:rPr>
              <a:t>fuerte</a:t>
            </a:r>
          </a:p>
          <a:p>
            <a:pPr algn="ctr"/>
            <a:r>
              <a:rPr lang="es-ES_tradnl" sz="2000" b="1" i="1">
                <a:solidFill>
                  <a:srgbClr val="33CC33"/>
                </a:solidFill>
              </a:rPr>
              <a:t>(covalente)</a:t>
            </a:r>
            <a:endParaRPr lang="es-AR" sz="2000" b="1" i="1">
              <a:solidFill>
                <a:srgbClr val="33CC33"/>
              </a:solidFill>
            </a:endParaRPr>
          </a:p>
          <a:p>
            <a:pPr algn="ctr"/>
            <a:endParaRPr lang="es-AR" sz="2000">
              <a:solidFill>
                <a:srgbClr val="33CC33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00063" y="714375"/>
            <a:ext cx="178117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COFACTOR </a:t>
            </a:r>
          </a:p>
          <a:p>
            <a:pPr>
              <a:defRPr/>
            </a:pPr>
            <a:r>
              <a:rPr lang="es-ES_tradnl" sz="20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ENZIMÁTICO</a:t>
            </a:r>
          </a:p>
        </p:txBody>
      </p:sp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3500438" y="1643063"/>
            <a:ext cx="22621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>
                <a:solidFill>
                  <a:srgbClr val="C00000"/>
                </a:solidFill>
              </a:rPr>
              <a:t>Molécula orgánica </a:t>
            </a:r>
          </a:p>
          <a:p>
            <a:pPr algn="ctr"/>
            <a:r>
              <a:rPr lang="es-ES_tradnl" b="1">
                <a:solidFill>
                  <a:srgbClr val="C00000"/>
                </a:solidFill>
              </a:rPr>
              <a:t>No Proteica</a:t>
            </a:r>
            <a:endParaRPr lang="es-AR" b="1">
              <a:solidFill>
                <a:srgbClr val="C00000"/>
              </a:solidFill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3286125" y="428625"/>
            <a:ext cx="1492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>
                <a:solidFill>
                  <a:srgbClr val="0070C0"/>
                </a:solidFill>
              </a:rPr>
              <a:t>IONES </a:t>
            </a:r>
          </a:p>
          <a:p>
            <a:pPr algn="ctr"/>
            <a:r>
              <a:rPr lang="es-ES_tradnl" b="1">
                <a:solidFill>
                  <a:srgbClr val="0070C0"/>
                </a:solidFill>
              </a:rPr>
              <a:t>Inorgánicos</a:t>
            </a:r>
          </a:p>
        </p:txBody>
      </p: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357188" y="3571875"/>
            <a:ext cx="1733550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s-ES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COENZIMAS</a:t>
            </a:r>
          </a:p>
        </p:txBody>
      </p:sp>
      <p:sp>
        <p:nvSpPr>
          <p:cNvPr id="9" name="Text Box 17"/>
          <p:cNvSpPr txBox="1">
            <a:spLocks noChangeArrowheads="1"/>
          </p:cNvSpPr>
          <p:nvPr/>
        </p:nvSpPr>
        <p:spPr bwMode="auto">
          <a:xfrm>
            <a:off x="6786563" y="1857375"/>
            <a:ext cx="1733550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s-E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COENZIMAS</a:t>
            </a:r>
          </a:p>
        </p:txBody>
      </p:sp>
      <p:sp>
        <p:nvSpPr>
          <p:cNvPr id="10" name="9 CuadroTexto"/>
          <p:cNvSpPr txBox="1">
            <a:spLocks noChangeArrowheads="1"/>
          </p:cNvSpPr>
          <p:nvPr/>
        </p:nvSpPr>
        <p:spPr bwMode="auto">
          <a:xfrm>
            <a:off x="5429250" y="214313"/>
            <a:ext cx="7366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>
                <a:solidFill>
                  <a:srgbClr val="0070C0"/>
                </a:solidFill>
              </a:rPr>
              <a:t>Fe </a:t>
            </a:r>
            <a:r>
              <a:rPr lang="es-ES_tradnl" b="1" baseline="30000">
                <a:solidFill>
                  <a:srgbClr val="0070C0"/>
                </a:solidFill>
              </a:rPr>
              <a:t>2+</a:t>
            </a:r>
          </a:p>
          <a:p>
            <a:r>
              <a:rPr lang="es-ES_tradnl" b="1">
                <a:solidFill>
                  <a:srgbClr val="0070C0"/>
                </a:solidFill>
              </a:rPr>
              <a:t>Mn</a:t>
            </a:r>
            <a:r>
              <a:rPr lang="es-ES_tradnl" b="1" baseline="30000">
                <a:solidFill>
                  <a:srgbClr val="0070C0"/>
                </a:solidFill>
              </a:rPr>
              <a:t> 2+</a:t>
            </a:r>
            <a:endParaRPr lang="es-ES_tradnl" b="1">
              <a:solidFill>
                <a:srgbClr val="0070C0"/>
              </a:solidFill>
            </a:endParaRPr>
          </a:p>
          <a:p>
            <a:r>
              <a:rPr lang="es-ES_tradnl" b="1">
                <a:solidFill>
                  <a:srgbClr val="0070C0"/>
                </a:solidFill>
              </a:rPr>
              <a:t>Mg</a:t>
            </a:r>
            <a:r>
              <a:rPr lang="es-ES_tradnl" b="1" baseline="30000">
                <a:solidFill>
                  <a:srgbClr val="0070C0"/>
                </a:solidFill>
              </a:rPr>
              <a:t> 2+</a:t>
            </a:r>
            <a:endParaRPr lang="es-ES_tradnl" b="1">
              <a:solidFill>
                <a:srgbClr val="0070C0"/>
              </a:solidFill>
            </a:endParaRPr>
          </a:p>
          <a:p>
            <a:r>
              <a:rPr lang="es-ES_tradnl" b="1">
                <a:solidFill>
                  <a:srgbClr val="0070C0"/>
                </a:solidFill>
              </a:rPr>
              <a:t>Zn</a:t>
            </a:r>
            <a:r>
              <a:rPr lang="es-ES_tradnl" b="1" baseline="30000">
                <a:solidFill>
                  <a:srgbClr val="0070C0"/>
                </a:solidFill>
              </a:rPr>
              <a:t> 2+</a:t>
            </a:r>
            <a:endParaRPr lang="es-ES_tradnl" b="1">
              <a:solidFill>
                <a:srgbClr val="0070C0"/>
              </a:solidFill>
            </a:endParaRPr>
          </a:p>
          <a:p>
            <a:endParaRPr lang="es-AR" b="1">
              <a:solidFill>
                <a:srgbClr val="0070C0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4929188" y="3929063"/>
            <a:ext cx="1852612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GRUPO </a:t>
            </a:r>
          </a:p>
          <a:p>
            <a:pPr algn="ctr">
              <a:defRPr/>
            </a:pPr>
            <a:r>
              <a:rPr lang="es-ES_tradnl" sz="2000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PROSTÉTICO</a:t>
            </a:r>
            <a:endParaRPr lang="es-AR" sz="2000" b="1" dirty="0">
              <a:solidFill>
                <a:srgbClr val="33CC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072063" y="3143250"/>
            <a:ext cx="171132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COENZIMAS</a:t>
            </a:r>
            <a:endParaRPr lang="es-AR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5" name="14 Cerrar llave"/>
          <p:cNvSpPr/>
          <p:nvPr/>
        </p:nvSpPr>
        <p:spPr>
          <a:xfrm>
            <a:off x="6215063" y="1500188"/>
            <a:ext cx="285750" cy="1000125"/>
          </a:xfrm>
          <a:prstGeom prst="righ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cxnSp>
        <p:nvCxnSpPr>
          <p:cNvPr id="20" name="19 Conector recto de flecha"/>
          <p:cNvCxnSpPr>
            <a:stCxn id="8" idx="3"/>
          </p:cNvCxnSpPr>
          <p:nvPr/>
        </p:nvCxnSpPr>
        <p:spPr>
          <a:xfrm flipV="1">
            <a:off x="2090738" y="3286125"/>
            <a:ext cx="552450" cy="48577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>
            <a:stCxn id="8" idx="3"/>
          </p:cNvCxnSpPr>
          <p:nvPr/>
        </p:nvCxnSpPr>
        <p:spPr>
          <a:xfrm>
            <a:off x="2090738" y="3771900"/>
            <a:ext cx="409575" cy="5857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214313" y="5500688"/>
            <a:ext cx="1733550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s-ES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COENZIMAS</a:t>
            </a:r>
          </a:p>
        </p:txBody>
      </p:sp>
      <p:cxnSp>
        <p:nvCxnSpPr>
          <p:cNvPr id="25" name="24 Conector recto de flecha"/>
          <p:cNvCxnSpPr/>
          <p:nvPr/>
        </p:nvCxnSpPr>
        <p:spPr>
          <a:xfrm flipV="1">
            <a:off x="2000250" y="5572125"/>
            <a:ext cx="714375" cy="15875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/>
          <p:nvPr/>
        </p:nvCxnSpPr>
        <p:spPr>
          <a:xfrm>
            <a:off x="2000250" y="5786438"/>
            <a:ext cx="714375" cy="28575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 Box 18"/>
          <p:cNvSpPr txBox="1">
            <a:spLocks noChangeArrowheads="1"/>
          </p:cNvSpPr>
          <p:nvPr/>
        </p:nvSpPr>
        <p:spPr bwMode="auto">
          <a:xfrm>
            <a:off x="6429375" y="4929188"/>
            <a:ext cx="2714625" cy="708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latin typeface="Calibri" pitchFamily="34" charset="0"/>
              </a:rPr>
              <a:t>Transportadores de grupos funcionales</a:t>
            </a:r>
          </a:p>
        </p:txBody>
      </p:sp>
      <p:sp>
        <p:nvSpPr>
          <p:cNvPr id="38" name="Text Box 19"/>
          <p:cNvSpPr txBox="1">
            <a:spLocks noChangeArrowheads="1"/>
          </p:cNvSpPr>
          <p:nvPr/>
        </p:nvSpPr>
        <p:spPr bwMode="auto">
          <a:xfrm>
            <a:off x="6429375" y="5929313"/>
            <a:ext cx="2786063" cy="7080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latin typeface="Calibri" pitchFamily="34" charset="0"/>
              </a:rPr>
              <a:t>Transportadores de electrones y protones</a:t>
            </a:r>
          </a:p>
        </p:txBody>
      </p:sp>
      <p:sp>
        <p:nvSpPr>
          <p:cNvPr id="39" name="38 Cerrar llave"/>
          <p:cNvSpPr/>
          <p:nvPr/>
        </p:nvSpPr>
        <p:spPr>
          <a:xfrm>
            <a:off x="6215063" y="285750"/>
            <a:ext cx="285750" cy="1000125"/>
          </a:xfrm>
          <a:prstGeom prst="rightBrac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40" name="Text Box 17"/>
          <p:cNvSpPr txBox="1">
            <a:spLocks noChangeArrowheads="1"/>
          </p:cNvSpPr>
          <p:nvPr/>
        </p:nvSpPr>
        <p:spPr bwMode="auto">
          <a:xfrm>
            <a:off x="6715125" y="571500"/>
            <a:ext cx="22860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s-E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METALOENZIMAS</a:t>
            </a:r>
          </a:p>
        </p:txBody>
      </p:sp>
      <p:cxnSp>
        <p:nvCxnSpPr>
          <p:cNvPr id="42" name="41 Conector recto de flecha"/>
          <p:cNvCxnSpPr/>
          <p:nvPr/>
        </p:nvCxnSpPr>
        <p:spPr>
          <a:xfrm>
            <a:off x="3643313" y="3414713"/>
            <a:ext cx="1357312" cy="142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recto de flecha"/>
          <p:cNvCxnSpPr/>
          <p:nvPr/>
        </p:nvCxnSpPr>
        <p:spPr>
          <a:xfrm>
            <a:off x="3643313" y="4143375"/>
            <a:ext cx="1357312" cy="142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/>
          <p:nvPr/>
        </p:nvCxnSpPr>
        <p:spPr>
          <a:xfrm flipV="1">
            <a:off x="2428875" y="714375"/>
            <a:ext cx="714375" cy="3571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recto de flecha"/>
          <p:cNvCxnSpPr/>
          <p:nvPr/>
        </p:nvCxnSpPr>
        <p:spPr>
          <a:xfrm>
            <a:off x="2428875" y="1285875"/>
            <a:ext cx="571500" cy="42862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52 CuadroTexto"/>
          <p:cNvSpPr txBox="1">
            <a:spLocks noChangeArrowheads="1"/>
          </p:cNvSpPr>
          <p:nvPr/>
        </p:nvSpPr>
        <p:spPr bwMode="auto">
          <a:xfrm>
            <a:off x="2786063" y="5286375"/>
            <a:ext cx="1577975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000" b="1">
                <a:solidFill>
                  <a:srgbClr val="C00000"/>
                </a:solidFill>
              </a:rPr>
              <a:t>VITAMINAS</a:t>
            </a:r>
            <a:endParaRPr lang="es-AR" sz="2000" b="1">
              <a:solidFill>
                <a:srgbClr val="C00000"/>
              </a:solidFill>
            </a:endParaRPr>
          </a:p>
        </p:txBody>
      </p:sp>
      <p:sp>
        <p:nvSpPr>
          <p:cNvPr id="54" name="53 CuadroTexto"/>
          <p:cNvSpPr txBox="1">
            <a:spLocks noChangeArrowheads="1"/>
          </p:cNvSpPr>
          <p:nvPr/>
        </p:nvSpPr>
        <p:spPr bwMode="auto">
          <a:xfrm>
            <a:off x="2714625" y="5957888"/>
            <a:ext cx="2054225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000" b="1">
                <a:solidFill>
                  <a:srgbClr val="C00000"/>
                </a:solidFill>
              </a:rPr>
              <a:t>NUCLEÓTIDOS</a:t>
            </a:r>
            <a:endParaRPr lang="es-AR" sz="2000" b="1">
              <a:solidFill>
                <a:srgbClr val="C00000"/>
              </a:solidFill>
            </a:endParaRPr>
          </a:p>
        </p:txBody>
      </p:sp>
      <p:sp>
        <p:nvSpPr>
          <p:cNvPr id="56" name="55 Abrir llave"/>
          <p:cNvSpPr/>
          <p:nvPr/>
        </p:nvSpPr>
        <p:spPr>
          <a:xfrm>
            <a:off x="5072063" y="285750"/>
            <a:ext cx="285750" cy="1000125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 dirty="0">
              <a:solidFill>
                <a:srgbClr val="0000FF"/>
              </a:solidFill>
            </a:endParaRPr>
          </a:p>
        </p:txBody>
      </p:sp>
      <p:sp>
        <p:nvSpPr>
          <p:cNvPr id="57" name="56 Abrir llave"/>
          <p:cNvSpPr/>
          <p:nvPr/>
        </p:nvSpPr>
        <p:spPr>
          <a:xfrm>
            <a:off x="4572000" y="5000625"/>
            <a:ext cx="285750" cy="785813"/>
          </a:xfrm>
          <a:prstGeom prst="lef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 dirty="0">
              <a:solidFill>
                <a:srgbClr val="C00000"/>
              </a:solidFill>
            </a:endParaRPr>
          </a:p>
        </p:txBody>
      </p:sp>
      <p:sp>
        <p:nvSpPr>
          <p:cNvPr id="58" name="57 Abrir llave"/>
          <p:cNvSpPr/>
          <p:nvPr/>
        </p:nvSpPr>
        <p:spPr>
          <a:xfrm>
            <a:off x="4857750" y="5857875"/>
            <a:ext cx="285750" cy="928688"/>
          </a:xfrm>
          <a:prstGeom prst="lef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 dirty="0">
              <a:solidFill>
                <a:srgbClr val="C00000"/>
              </a:solidFill>
            </a:endParaRPr>
          </a:p>
        </p:txBody>
      </p:sp>
      <p:sp>
        <p:nvSpPr>
          <p:cNvPr id="59" name="58 CuadroTexto"/>
          <p:cNvSpPr txBox="1">
            <a:spLocks noChangeArrowheads="1"/>
          </p:cNvSpPr>
          <p:nvPr/>
        </p:nvSpPr>
        <p:spPr bwMode="auto">
          <a:xfrm>
            <a:off x="4786313" y="4929188"/>
            <a:ext cx="13906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/>
              <a:t>Biotina</a:t>
            </a:r>
          </a:p>
          <a:p>
            <a:r>
              <a:rPr lang="es-ES_tradnl" b="1"/>
              <a:t>Tiamina</a:t>
            </a:r>
          </a:p>
          <a:p>
            <a:r>
              <a:rPr lang="es-ES_tradnl" b="1"/>
              <a:t>Piridoxal-P</a:t>
            </a:r>
            <a:endParaRPr lang="es-AR" b="1"/>
          </a:p>
        </p:txBody>
      </p:sp>
      <p:sp>
        <p:nvSpPr>
          <p:cNvPr id="60" name="59 CuadroTexto"/>
          <p:cNvSpPr txBox="1">
            <a:spLocks noChangeArrowheads="1"/>
          </p:cNvSpPr>
          <p:nvPr/>
        </p:nvSpPr>
        <p:spPr bwMode="auto">
          <a:xfrm>
            <a:off x="5072063" y="5929313"/>
            <a:ext cx="6842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/>
              <a:t>NAD</a:t>
            </a:r>
          </a:p>
          <a:p>
            <a:r>
              <a:rPr lang="es-ES_tradnl" b="1"/>
              <a:t>FAD</a:t>
            </a:r>
            <a:endParaRPr lang="es-AR" b="1"/>
          </a:p>
        </p:txBody>
      </p:sp>
      <p:sp>
        <p:nvSpPr>
          <p:cNvPr id="64" name="63 Cerrar llave"/>
          <p:cNvSpPr/>
          <p:nvPr/>
        </p:nvSpPr>
        <p:spPr>
          <a:xfrm>
            <a:off x="6143625" y="5000625"/>
            <a:ext cx="285750" cy="857250"/>
          </a:xfrm>
          <a:prstGeom prst="righ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65" name="64 Cerrar llave"/>
          <p:cNvSpPr/>
          <p:nvPr/>
        </p:nvSpPr>
        <p:spPr>
          <a:xfrm>
            <a:off x="6143625" y="5929313"/>
            <a:ext cx="285750" cy="857250"/>
          </a:xfrm>
          <a:prstGeom prst="righ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 animBg="1"/>
      <p:bldP spid="9" grpId="0" animBg="1"/>
      <p:bldP spid="10" grpId="0"/>
      <p:bldP spid="11" grpId="0"/>
      <p:bldP spid="12" grpId="0"/>
      <p:bldP spid="15" grpId="0" animBg="1"/>
      <p:bldP spid="24" grpId="0" animBg="1"/>
      <p:bldP spid="37" grpId="0" animBg="1"/>
      <p:bldP spid="38" grpId="0" animBg="1"/>
      <p:bldP spid="39" grpId="0" animBg="1"/>
      <p:bldP spid="40" grpId="0" animBg="1"/>
      <p:bldP spid="53" grpId="0" animBg="1"/>
      <p:bldP spid="54" grpId="0" animBg="1"/>
      <p:bldP spid="56" grpId="0" animBg="1"/>
      <p:bldP spid="57" grpId="0" animBg="1"/>
      <p:bldP spid="58" grpId="0" animBg="1"/>
      <p:bldP spid="59" grpId="0"/>
      <p:bldP spid="60" grpId="0"/>
      <p:bldP spid="64" grpId="0" animBg="1"/>
      <p:bldP spid="6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5" name="Rectangle 45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792163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COENZIMAS</a:t>
            </a:r>
            <a:r>
              <a:rPr lang="es-ES" sz="3200" b="1" dirty="0" smtClean="0">
                <a:solidFill>
                  <a:srgbClr val="C00000"/>
                </a:solidFill>
              </a:rPr>
              <a:t>  -  VITAMINAS </a:t>
            </a:r>
          </a:p>
        </p:txBody>
      </p:sp>
      <p:sp>
        <p:nvSpPr>
          <p:cNvPr id="48131" name="Text Box 19"/>
          <p:cNvSpPr txBox="1">
            <a:spLocks noChangeArrowheads="1"/>
          </p:cNvSpPr>
          <p:nvPr/>
        </p:nvSpPr>
        <p:spPr bwMode="auto">
          <a:xfrm>
            <a:off x="395288" y="5084763"/>
            <a:ext cx="18716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>
              <a:latin typeface="Calibri" pitchFamily="34" charset="0"/>
            </a:endParaRPr>
          </a:p>
        </p:txBody>
      </p:sp>
      <p:sp>
        <p:nvSpPr>
          <p:cNvPr id="48132" name="Text Box 37"/>
          <p:cNvSpPr txBox="1">
            <a:spLocks noChangeArrowheads="1"/>
          </p:cNvSpPr>
          <p:nvPr/>
        </p:nvSpPr>
        <p:spPr bwMode="auto">
          <a:xfrm>
            <a:off x="3059113" y="6165850"/>
            <a:ext cx="1225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>
              <a:latin typeface="Calibri" pitchFamily="34" charset="0"/>
            </a:endParaRPr>
          </a:p>
        </p:txBody>
      </p:sp>
      <p:sp>
        <p:nvSpPr>
          <p:cNvPr id="48133" name="Text Box 48"/>
          <p:cNvSpPr txBox="1">
            <a:spLocks noChangeArrowheads="1"/>
          </p:cNvSpPr>
          <p:nvPr/>
        </p:nvSpPr>
        <p:spPr bwMode="auto">
          <a:xfrm>
            <a:off x="2987675" y="3716338"/>
            <a:ext cx="1223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>
              <a:latin typeface="Calibri" pitchFamily="34" charset="0"/>
            </a:endParaRPr>
          </a:p>
        </p:txBody>
      </p:sp>
      <p:grpSp>
        <p:nvGrpSpPr>
          <p:cNvPr id="48134" name="Group 72"/>
          <p:cNvGrpSpPr>
            <a:grpSpLocks/>
          </p:cNvGrpSpPr>
          <p:nvPr/>
        </p:nvGrpSpPr>
        <p:grpSpPr bwMode="auto">
          <a:xfrm>
            <a:off x="827088" y="1412875"/>
            <a:ext cx="7994650" cy="650875"/>
            <a:chOff x="521" y="890"/>
            <a:chExt cx="5036" cy="410"/>
          </a:xfrm>
        </p:grpSpPr>
        <p:sp>
          <p:nvSpPr>
            <p:cNvPr id="21559" name="Text Box 30"/>
            <p:cNvSpPr txBox="1">
              <a:spLocks noChangeArrowheads="1"/>
            </p:cNvSpPr>
            <p:nvPr/>
          </p:nvSpPr>
          <p:spPr bwMode="auto">
            <a:xfrm>
              <a:off x="521" y="935"/>
              <a:ext cx="771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/>
                <a:t>Niacina</a:t>
              </a:r>
            </a:p>
          </p:txBody>
        </p:sp>
        <p:sp>
          <p:nvSpPr>
            <p:cNvPr id="21560" name="Text Box 31"/>
            <p:cNvSpPr txBox="1">
              <a:spLocks noChangeArrowheads="1"/>
            </p:cNvSpPr>
            <p:nvPr/>
          </p:nvSpPr>
          <p:spPr bwMode="auto">
            <a:xfrm>
              <a:off x="1701" y="935"/>
              <a:ext cx="952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rgbClr val="FF5050"/>
                  </a:solidFill>
                </a:rPr>
                <a:t>NAD, NADP</a:t>
              </a:r>
            </a:p>
          </p:txBody>
        </p:sp>
        <p:sp>
          <p:nvSpPr>
            <p:cNvPr id="21561" name="Text Box 32"/>
            <p:cNvSpPr txBox="1">
              <a:spLocks noChangeArrowheads="1"/>
            </p:cNvSpPr>
            <p:nvPr/>
          </p:nvSpPr>
          <p:spPr bwMode="auto">
            <a:xfrm>
              <a:off x="2971" y="935"/>
              <a:ext cx="1360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chemeClr val="accent2"/>
                  </a:solidFill>
                </a:rPr>
                <a:t>Ion Hidruro (:H </a:t>
              </a:r>
              <a:r>
                <a:rPr lang="es-ES" b="1" baseline="30000">
                  <a:solidFill>
                    <a:schemeClr val="accent2"/>
                  </a:solidFill>
                </a:rPr>
                <a:t>-</a:t>
              </a:r>
              <a:r>
                <a:rPr lang="es-ES" b="1">
                  <a:solidFill>
                    <a:schemeClr val="accent2"/>
                  </a:solidFill>
                </a:rPr>
                <a:t>)</a:t>
              </a:r>
            </a:p>
          </p:txBody>
        </p:sp>
        <p:sp>
          <p:nvSpPr>
            <p:cNvPr id="21562" name="Line 33"/>
            <p:cNvSpPr>
              <a:spLocks noChangeShapeType="1"/>
            </p:cNvSpPr>
            <p:nvPr/>
          </p:nvSpPr>
          <p:spPr bwMode="auto">
            <a:xfrm>
              <a:off x="4377" y="1117"/>
              <a:ext cx="363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63" name="Text Box 35"/>
            <p:cNvSpPr txBox="1">
              <a:spLocks noChangeArrowheads="1"/>
            </p:cNvSpPr>
            <p:nvPr/>
          </p:nvSpPr>
          <p:spPr bwMode="auto">
            <a:xfrm>
              <a:off x="4785" y="890"/>
              <a:ext cx="772" cy="41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chemeClr val="accent2"/>
                  </a:solidFill>
                </a:rPr>
                <a:t>PDH GAD</a:t>
              </a:r>
            </a:p>
          </p:txBody>
        </p:sp>
        <p:sp>
          <p:nvSpPr>
            <p:cNvPr id="21564" name="Line 54"/>
            <p:cNvSpPr>
              <a:spLocks noChangeShapeType="1"/>
            </p:cNvSpPr>
            <p:nvPr/>
          </p:nvSpPr>
          <p:spPr bwMode="auto">
            <a:xfrm>
              <a:off x="1474" y="1071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65" name="Line 55"/>
            <p:cNvSpPr>
              <a:spLocks noChangeShapeType="1"/>
            </p:cNvSpPr>
            <p:nvPr/>
          </p:nvSpPr>
          <p:spPr bwMode="auto">
            <a:xfrm>
              <a:off x="2699" y="1071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</p:grpSp>
      <p:grpSp>
        <p:nvGrpSpPr>
          <p:cNvPr id="48135" name="Group 73"/>
          <p:cNvGrpSpPr>
            <a:grpSpLocks/>
          </p:cNvGrpSpPr>
          <p:nvPr/>
        </p:nvGrpSpPr>
        <p:grpSpPr bwMode="auto">
          <a:xfrm>
            <a:off x="395288" y="2357438"/>
            <a:ext cx="8353425" cy="376237"/>
            <a:chOff x="249" y="1434"/>
            <a:chExt cx="5262" cy="237"/>
          </a:xfrm>
        </p:grpSpPr>
        <p:sp>
          <p:nvSpPr>
            <p:cNvPr id="21552" name="Text Box 14"/>
            <p:cNvSpPr txBox="1">
              <a:spLocks noChangeArrowheads="1"/>
            </p:cNvSpPr>
            <p:nvPr/>
          </p:nvSpPr>
          <p:spPr bwMode="auto">
            <a:xfrm>
              <a:off x="249" y="1434"/>
              <a:ext cx="1315" cy="21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600" b="1"/>
                <a:t>Riboflavina (Vit.B</a:t>
              </a:r>
              <a:r>
                <a:rPr lang="es-ES" sz="1600" b="1" baseline="-25000"/>
                <a:t>2</a:t>
              </a:r>
              <a:r>
                <a:rPr lang="es-ES" sz="1600" b="1"/>
                <a:t>)</a:t>
              </a:r>
            </a:p>
          </p:txBody>
        </p:sp>
        <p:sp>
          <p:nvSpPr>
            <p:cNvPr id="21553" name="Text Box 15"/>
            <p:cNvSpPr txBox="1">
              <a:spLocks noChangeArrowheads="1"/>
            </p:cNvSpPr>
            <p:nvPr/>
          </p:nvSpPr>
          <p:spPr bwMode="auto">
            <a:xfrm>
              <a:off x="1837" y="1434"/>
              <a:ext cx="816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rgbClr val="FF5050"/>
                  </a:solidFill>
                </a:rPr>
                <a:t>FAD, FMN</a:t>
              </a:r>
            </a:p>
          </p:txBody>
        </p:sp>
        <p:sp>
          <p:nvSpPr>
            <p:cNvPr id="21554" name="Text Box 16"/>
            <p:cNvSpPr txBox="1">
              <a:spLocks noChangeArrowheads="1"/>
            </p:cNvSpPr>
            <p:nvPr/>
          </p:nvSpPr>
          <p:spPr bwMode="auto">
            <a:xfrm>
              <a:off x="3061" y="1434"/>
              <a:ext cx="907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chemeClr val="accent2"/>
                  </a:solidFill>
                </a:rPr>
                <a:t>Electrones</a:t>
              </a:r>
            </a:p>
          </p:txBody>
        </p:sp>
        <p:sp>
          <p:nvSpPr>
            <p:cNvPr id="21555" name="Line 17"/>
            <p:cNvSpPr>
              <a:spLocks noChangeShapeType="1"/>
            </p:cNvSpPr>
            <p:nvPr/>
          </p:nvSpPr>
          <p:spPr bwMode="auto">
            <a:xfrm>
              <a:off x="4241" y="1570"/>
              <a:ext cx="454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56" name="Text Box 18"/>
            <p:cNvSpPr txBox="1">
              <a:spLocks noChangeArrowheads="1"/>
            </p:cNvSpPr>
            <p:nvPr/>
          </p:nvSpPr>
          <p:spPr bwMode="auto">
            <a:xfrm>
              <a:off x="4876" y="1434"/>
              <a:ext cx="635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chemeClr val="accent2"/>
                  </a:solidFill>
                </a:rPr>
                <a:t>SDH</a:t>
              </a:r>
            </a:p>
          </p:txBody>
        </p:sp>
        <p:sp>
          <p:nvSpPr>
            <p:cNvPr id="21557" name="Line 56"/>
            <p:cNvSpPr>
              <a:spLocks noChangeShapeType="1"/>
            </p:cNvSpPr>
            <p:nvPr/>
          </p:nvSpPr>
          <p:spPr bwMode="auto">
            <a:xfrm>
              <a:off x="2789" y="1570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58" name="Line 57"/>
            <p:cNvSpPr>
              <a:spLocks noChangeShapeType="1"/>
            </p:cNvSpPr>
            <p:nvPr/>
          </p:nvSpPr>
          <p:spPr bwMode="auto">
            <a:xfrm>
              <a:off x="1610" y="1570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</p:grpSp>
      <p:grpSp>
        <p:nvGrpSpPr>
          <p:cNvPr id="48136" name="Group 74"/>
          <p:cNvGrpSpPr>
            <a:grpSpLocks/>
          </p:cNvGrpSpPr>
          <p:nvPr/>
        </p:nvGrpSpPr>
        <p:grpSpPr bwMode="auto">
          <a:xfrm>
            <a:off x="539750" y="3078163"/>
            <a:ext cx="8353425" cy="376237"/>
            <a:chOff x="340" y="1888"/>
            <a:chExt cx="5262" cy="237"/>
          </a:xfrm>
        </p:grpSpPr>
        <p:sp>
          <p:nvSpPr>
            <p:cNvPr id="21545" name="Text Box 8"/>
            <p:cNvSpPr txBox="1">
              <a:spLocks noChangeArrowheads="1"/>
            </p:cNvSpPr>
            <p:nvPr/>
          </p:nvSpPr>
          <p:spPr bwMode="auto">
            <a:xfrm>
              <a:off x="340" y="1888"/>
              <a:ext cx="1134" cy="21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600" b="1"/>
                <a:t>Tiamina (Vit. B</a:t>
              </a:r>
              <a:r>
                <a:rPr lang="es-ES" sz="1600" b="1" baseline="-25000"/>
                <a:t>1</a:t>
              </a:r>
              <a:r>
                <a:rPr lang="es-ES" sz="1600" b="1"/>
                <a:t>)</a:t>
              </a:r>
            </a:p>
          </p:txBody>
        </p:sp>
        <p:sp>
          <p:nvSpPr>
            <p:cNvPr id="21546" name="Text Box 10"/>
            <p:cNvSpPr txBox="1">
              <a:spLocks noChangeArrowheads="1"/>
            </p:cNvSpPr>
            <p:nvPr/>
          </p:nvSpPr>
          <p:spPr bwMode="auto">
            <a:xfrm>
              <a:off x="1791" y="1888"/>
              <a:ext cx="907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rgbClr val="FF5050"/>
                  </a:solidFill>
                </a:rPr>
                <a:t>PP-tiamina</a:t>
              </a:r>
            </a:p>
          </p:txBody>
        </p:sp>
        <p:sp>
          <p:nvSpPr>
            <p:cNvPr id="21547" name="Text Box 11"/>
            <p:cNvSpPr txBox="1">
              <a:spLocks noChangeArrowheads="1"/>
            </p:cNvSpPr>
            <p:nvPr/>
          </p:nvSpPr>
          <p:spPr bwMode="auto">
            <a:xfrm>
              <a:off x="3061" y="1888"/>
              <a:ext cx="907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chemeClr val="accent2"/>
                  </a:solidFill>
                </a:rPr>
                <a:t>Aldehídos</a:t>
              </a:r>
            </a:p>
          </p:txBody>
        </p:sp>
        <p:sp>
          <p:nvSpPr>
            <p:cNvPr id="21548" name="Line 12"/>
            <p:cNvSpPr>
              <a:spLocks noChangeShapeType="1"/>
            </p:cNvSpPr>
            <p:nvPr/>
          </p:nvSpPr>
          <p:spPr bwMode="auto">
            <a:xfrm>
              <a:off x="4332" y="2024"/>
              <a:ext cx="362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49" name="Text Box 13"/>
            <p:cNvSpPr txBox="1">
              <a:spLocks noChangeArrowheads="1"/>
            </p:cNvSpPr>
            <p:nvPr/>
          </p:nvSpPr>
          <p:spPr bwMode="auto">
            <a:xfrm>
              <a:off x="4830" y="1888"/>
              <a:ext cx="772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chemeClr val="accent2"/>
                  </a:solidFill>
                </a:rPr>
                <a:t>PDH, TC</a:t>
              </a:r>
            </a:p>
          </p:txBody>
        </p:sp>
        <p:sp>
          <p:nvSpPr>
            <p:cNvPr id="21550" name="Line 58"/>
            <p:cNvSpPr>
              <a:spLocks noChangeShapeType="1"/>
            </p:cNvSpPr>
            <p:nvPr/>
          </p:nvSpPr>
          <p:spPr bwMode="auto">
            <a:xfrm>
              <a:off x="1519" y="1979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51" name="Line 59"/>
            <p:cNvSpPr>
              <a:spLocks noChangeShapeType="1"/>
            </p:cNvSpPr>
            <p:nvPr/>
          </p:nvSpPr>
          <p:spPr bwMode="auto">
            <a:xfrm>
              <a:off x="2744" y="2024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</p:grpSp>
      <p:grpSp>
        <p:nvGrpSpPr>
          <p:cNvPr id="48137" name="Group 76"/>
          <p:cNvGrpSpPr>
            <a:grpSpLocks/>
          </p:cNvGrpSpPr>
          <p:nvPr/>
        </p:nvGrpSpPr>
        <p:grpSpPr bwMode="auto">
          <a:xfrm>
            <a:off x="539750" y="4292600"/>
            <a:ext cx="8351838" cy="650875"/>
            <a:chOff x="340" y="2704"/>
            <a:chExt cx="5261" cy="410"/>
          </a:xfrm>
        </p:grpSpPr>
        <p:sp>
          <p:nvSpPr>
            <p:cNvPr id="21538" name="Text Box 40"/>
            <p:cNvSpPr txBox="1">
              <a:spLocks noChangeArrowheads="1"/>
            </p:cNvSpPr>
            <p:nvPr/>
          </p:nvSpPr>
          <p:spPr bwMode="auto">
            <a:xfrm>
              <a:off x="340" y="2795"/>
              <a:ext cx="1043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/>
                <a:t>Acido fólico</a:t>
              </a:r>
            </a:p>
          </p:txBody>
        </p:sp>
        <p:sp>
          <p:nvSpPr>
            <p:cNvPr id="21539" name="Text Box 41"/>
            <p:cNvSpPr txBox="1">
              <a:spLocks noChangeArrowheads="1"/>
            </p:cNvSpPr>
            <p:nvPr/>
          </p:nvSpPr>
          <p:spPr bwMode="auto">
            <a:xfrm>
              <a:off x="1837" y="2840"/>
              <a:ext cx="907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rgbClr val="FF5050"/>
                  </a:solidFill>
                </a:rPr>
                <a:t>TH</a:t>
              </a:r>
              <a:r>
                <a:rPr lang="es-ES" b="1" baseline="-25000">
                  <a:solidFill>
                    <a:srgbClr val="FF5050"/>
                  </a:solidFill>
                </a:rPr>
                <a:t>4</a:t>
              </a:r>
              <a:endParaRPr lang="es-ES" b="1">
                <a:solidFill>
                  <a:srgbClr val="FF5050"/>
                </a:solidFill>
              </a:endParaRPr>
            </a:p>
          </p:txBody>
        </p:sp>
        <p:sp>
          <p:nvSpPr>
            <p:cNvPr id="21540" name="Text Box 42"/>
            <p:cNvSpPr txBox="1">
              <a:spLocks noChangeArrowheads="1"/>
            </p:cNvSpPr>
            <p:nvPr/>
          </p:nvSpPr>
          <p:spPr bwMode="auto">
            <a:xfrm>
              <a:off x="3061" y="2704"/>
              <a:ext cx="1360" cy="41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chemeClr val="accent2"/>
                  </a:solidFill>
                </a:rPr>
                <a:t>Grupos    monocarbonados</a:t>
              </a:r>
            </a:p>
          </p:txBody>
        </p:sp>
        <p:sp>
          <p:nvSpPr>
            <p:cNvPr id="21541" name="Text Box 43"/>
            <p:cNvSpPr txBox="1">
              <a:spLocks noChangeArrowheads="1"/>
            </p:cNvSpPr>
            <p:nvPr/>
          </p:nvSpPr>
          <p:spPr bwMode="auto">
            <a:xfrm>
              <a:off x="4740" y="2704"/>
              <a:ext cx="861" cy="40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 i="1" dirty="0">
                  <a:solidFill>
                    <a:schemeClr val="accent2"/>
                  </a:solidFill>
                </a:rPr>
                <a:t>Ser-</a:t>
              </a:r>
              <a:r>
                <a:rPr lang="es-ES" b="1" i="1" dirty="0" err="1">
                  <a:solidFill>
                    <a:schemeClr val="accent2"/>
                  </a:solidFill>
                </a:rPr>
                <a:t>Tre</a:t>
              </a:r>
              <a:r>
                <a:rPr lang="es-ES" b="1" i="1" dirty="0">
                  <a:solidFill>
                    <a:schemeClr val="accent2"/>
                  </a:solidFill>
                </a:rPr>
                <a:t> </a:t>
              </a:r>
              <a:r>
                <a:rPr lang="es-ES" b="1" i="1" dirty="0" err="1">
                  <a:solidFill>
                    <a:schemeClr val="accent2"/>
                  </a:solidFill>
                </a:rPr>
                <a:t>Deshidrat</a:t>
              </a:r>
              <a:r>
                <a:rPr lang="es-ES" b="1" i="1" dirty="0">
                  <a:solidFill>
                    <a:schemeClr val="accent2"/>
                  </a:solidFill>
                </a:rPr>
                <a:t>.</a:t>
              </a:r>
            </a:p>
          </p:txBody>
        </p:sp>
        <p:sp>
          <p:nvSpPr>
            <p:cNvPr id="21542" name="Line 46"/>
            <p:cNvSpPr>
              <a:spLocks noChangeShapeType="1"/>
            </p:cNvSpPr>
            <p:nvPr/>
          </p:nvSpPr>
          <p:spPr bwMode="auto">
            <a:xfrm>
              <a:off x="4468" y="2886"/>
              <a:ext cx="227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43" name="Line 60"/>
            <p:cNvSpPr>
              <a:spLocks noChangeShapeType="1"/>
            </p:cNvSpPr>
            <p:nvPr/>
          </p:nvSpPr>
          <p:spPr bwMode="auto">
            <a:xfrm>
              <a:off x="2835" y="2931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44" name="Line 63"/>
            <p:cNvSpPr>
              <a:spLocks noChangeShapeType="1"/>
            </p:cNvSpPr>
            <p:nvPr/>
          </p:nvSpPr>
          <p:spPr bwMode="auto">
            <a:xfrm>
              <a:off x="1474" y="2931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</p:grpSp>
      <p:grpSp>
        <p:nvGrpSpPr>
          <p:cNvPr id="48138" name="Group 78"/>
          <p:cNvGrpSpPr>
            <a:grpSpLocks/>
          </p:cNvGrpSpPr>
          <p:nvPr/>
        </p:nvGrpSpPr>
        <p:grpSpPr bwMode="auto">
          <a:xfrm>
            <a:off x="611188" y="6021388"/>
            <a:ext cx="7993062" cy="650875"/>
            <a:chOff x="385" y="3793"/>
            <a:chExt cx="5035" cy="410"/>
          </a:xfrm>
        </p:grpSpPr>
        <p:sp>
          <p:nvSpPr>
            <p:cNvPr id="21531" name="Text Box 36"/>
            <p:cNvSpPr txBox="1">
              <a:spLocks noChangeArrowheads="1"/>
            </p:cNvSpPr>
            <p:nvPr/>
          </p:nvSpPr>
          <p:spPr bwMode="auto">
            <a:xfrm>
              <a:off x="385" y="3838"/>
              <a:ext cx="1044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/>
                <a:t>Acido lipoico</a:t>
              </a:r>
            </a:p>
          </p:txBody>
        </p:sp>
        <p:sp>
          <p:nvSpPr>
            <p:cNvPr id="21532" name="Text Box 38"/>
            <p:cNvSpPr txBox="1">
              <a:spLocks noChangeArrowheads="1"/>
            </p:cNvSpPr>
            <p:nvPr/>
          </p:nvSpPr>
          <p:spPr bwMode="auto">
            <a:xfrm>
              <a:off x="1837" y="3838"/>
              <a:ext cx="907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rgbClr val="FF5050"/>
                  </a:solidFill>
                </a:rPr>
                <a:t>Lipoamida</a:t>
              </a:r>
            </a:p>
          </p:txBody>
        </p:sp>
        <p:sp>
          <p:nvSpPr>
            <p:cNvPr id="21533" name="Text Box 39"/>
            <p:cNvSpPr txBox="1">
              <a:spLocks noChangeArrowheads="1"/>
            </p:cNvSpPr>
            <p:nvPr/>
          </p:nvSpPr>
          <p:spPr bwMode="auto">
            <a:xfrm>
              <a:off x="3107" y="3793"/>
              <a:ext cx="1225" cy="41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chemeClr val="accent2"/>
                  </a:solidFill>
                </a:rPr>
                <a:t>Electrones y grupos acilos. </a:t>
              </a:r>
            </a:p>
          </p:txBody>
        </p:sp>
        <p:sp>
          <p:nvSpPr>
            <p:cNvPr id="21534" name="Line 50"/>
            <p:cNvSpPr>
              <a:spLocks noChangeShapeType="1"/>
            </p:cNvSpPr>
            <p:nvPr/>
          </p:nvSpPr>
          <p:spPr bwMode="auto">
            <a:xfrm>
              <a:off x="4377" y="4020"/>
              <a:ext cx="408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35" name="Text Box 51"/>
            <p:cNvSpPr txBox="1">
              <a:spLocks noChangeArrowheads="1"/>
            </p:cNvSpPr>
            <p:nvPr/>
          </p:nvSpPr>
          <p:spPr bwMode="auto">
            <a:xfrm>
              <a:off x="4921" y="3884"/>
              <a:ext cx="499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chemeClr val="accent2"/>
                  </a:solidFill>
                </a:rPr>
                <a:t>PDH</a:t>
              </a:r>
            </a:p>
          </p:txBody>
        </p:sp>
        <p:sp>
          <p:nvSpPr>
            <p:cNvPr id="21536" name="Line 62"/>
            <p:cNvSpPr>
              <a:spLocks noChangeShapeType="1"/>
            </p:cNvSpPr>
            <p:nvPr/>
          </p:nvSpPr>
          <p:spPr bwMode="auto">
            <a:xfrm>
              <a:off x="1565" y="3929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37" name="Line 64"/>
            <p:cNvSpPr>
              <a:spLocks noChangeShapeType="1"/>
            </p:cNvSpPr>
            <p:nvPr/>
          </p:nvSpPr>
          <p:spPr bwMode="auto">
            <a:xfrm>
              <a:off x="2880" y="3974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</p:grpSp>
      <p:grpSp>
        <p:nvGrpSpPr>
          <p:cNvPr id="48139" name="Group 77"/>
          <p:cNvGrpSpPr>
            <a:grpSpLocks/>
          </p:cNvGrpSpPr>
          <p:nvPr/>
        </p:nvGrpSpPr>
        <p:grpSpPr bwMode="auto">
          <a:xfrm>
            <a:off x="539750" y="5157788"/>
            <a:ext cx="8351838" cy="650875"/>
            <a:chOff x="340" y="3249"/>
            <a:chExt cx="5261" cy="410"/>
          </a:xfrm>
        </p:grpSpPr>
        <p:sp>
          <p:nvSpPr>
            <p:cNvPr id="21524" name="Text Box 20"/>
            <p:cNvSpPr txBox="1">
              <a:spLocks noChangeArrowheads="1"/>
            </p:cNvSpPr>
            <p:nvPr/>
          </p:nvSpPr>
          <p:spPr bwMode="auto">
            <a:xfrm>
              <a:off x="340" y="3294"/>
              <a:ext cx="1089" cy="21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600" b="1"/>
                <a:t>Piridoxina (B</a:t>
              </a:r>
              <a:r>
                <a:rPr lang="es-ES" sz="1600" b="1" baseline="-25000"/>
                <a:t>6</a:t>
              </a:r>
              <a:r>
                <a:rPr lang="es-ES" sz="1600" b="1"/>
                <a:t>)</a:t>
              </a:r>
            </a:p>
          </p:txBody>
        </p:sp>
        <p:sp>
          <p:nvSpPr>
            <p:cNvPr id="21525" name="Text Box 21"/>
            <p:cNvSpPr txBox="1">
              <a:spLocks noChangeArrowheads="1"/>
            </p:cNvSpPr>
            <p:nvPr/>
          </p:nvSpPr>
          <p:spPr bwMode="auto">
            <a:xfrm>
              <a:off x="1837" y="3294"/>
              <a:ext cx="907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rgbClr val="FF5050"/>
                  </a:solidFill>
                </a:rPr>
                <a:t>P-piridoxal</a:t>
              </a:r>
            </a:p>
          </p:txBody>
        </p:sp>
        <p:sp>
          <p:nvSpPr>
            <p:cNvPr id="21526" name="Text Box 22"/>
            <p:cNvSpPr txBox="1">
              <a:spLocks noChangeArrowheads="1"/>
            </p:cNvSpPr>
            <p:nvPr/>
          </p:nvSpPr>
          <p:spPr bwMode="auto">
            <a:xfrm>
              <a:off x="3107" y="3249"/>
              <a:ext cx="1270" cy="41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chemeClr val="accent2"/>
                  </a:solidFill>
                </a:rPr>
                <a:t>Transferencia grupos aminos</a:t>
              </a:r>
            </a:p>
          </p:txBody>
        </p:sp>
        <p:sp>
          <p:nvSpPr>
            <p:cNvPr id="21527" name="Text Box 23"/>
            <p:cNvSpPr txBox="1">
              <a:spLocks noChangeArrowheads="1"/>
            </p:cNvSpPr>
            <p:nvPr/>
          </p:nvSpPr>
          <p:spPr bwMode="auto">
            <a:xfrm>
              <a:off x="4694" y="3249"/>
              <a:ext cx="907" cy="40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 i="1" dirty="0">
                  <a:solidFill>
                    <a:schemeClr val="accent2"/>
                  </a:solidFill>
                </a:rPr>
                <a:t>Transaminasas</a:t>
              </a:r>
            </a:p>
          </p:txBody>
        </p:sp>
        <p:sp>
          <p:nvSpPr>
            <p:cNvPr id="21528" name="Line 24"/>
            <p:cNvSpPr>
              <a:spLocks noChangeShapeType="1"/>
            </p:cNvSpPr>
            <p:nvPr/>
          </p:nvSpPr>
          <p:spPr bwMode="auto">
            <a:xfrm>
              <a:off x="4422" y="3475"/>
              <a:ext cx="227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29" name="Line 61"/>
            <p:cNvSpPr>
              <a:spLocks noChangeShapeType="1"/>
            </p:cNvSpPr>
            <p:nvPr/>
          </p:nvSpPr>
          <p:spPr bwMode="auto">
            <a:xfrm>
              <a:off x="1474" y="3385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30" name="Line 65"/>
            <p:cNvSpPr>
              <a:spLocks noChangeShapeType="1"/>
            </p:cNvSpPr>
            <p:nvPr/>
          </p:nvSpPr>
          <p:spPr bwMode="auto">
            <a:xfrm>
              <a:off x="2789" y="3430"/>
              <a:ext cx="227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</p:grpSp>
      <p:grpSp>
        <p:nvGrpSpPr>
          <p:cNvPr id="48140" name="Group 75"/>
          <p:cNvGrpSpPr>
            <a:grpSpLocks/>
          </p:cNvGrpSpPr>
          <p:nvPr/>
        </p:nvGrpSpPr>
        <p:grpSpPr bwMode="auto">
          <a:xfrm>
            <a:off x="395288" y="3654425"/>
            <a:ext cx="8353425" cy="519113"/>
            <a:chOff x="249" y="2251"/>
            <a:chExt cx="5262" cy="327"/>
          </a:xfrm>
        </p:grpSpPr>
        <p:sp>
          <p:nvSpPr>
            <p:cNvPr id="21517" name="Text Box 47"/>
            <p:cNvSpPr txBox="1">
              <a:spLocks noChangeArrowheads="1"/>
            </p:cNvSpPr>
            <p:nvPr/>
          </p:nvSpPr>
          <p:spPr bwMode="auto">
            <a:xfrm>
              <a:off x="249" y="2341"/>
              <a:ext cx="1406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/>
                <a:t>Acido pantoténico</a:t>
              </a:r>
            </a:p>
          </p:txBody>
        </p:sp>
        <p:sp>
          <p:nvSpPr>
            <p:cNvPr id="21518" name="Text Box 49"/>
            <p:cNvSpPr txBox="1">
              <a:spLocks noChangeArrowheads="1"/>
            </p:cNvSpPr>
            <p:nvPr/>
          </p:nvSpPr>
          <p:spPr bwMode="auto">
            <a:xfrm>
              <a:off x="1837" y="2341"/>
              <a:ext cx="998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rgbClr val="FF5050"/>
                  </a:solidFill>
                </a:rPr>
                <a:t>Coenzima A</a:t>
              </a:r>
            </a:p>
          </p:txBody>
        </p:sp>
        <p:sp>
          <p:nvSpPr>
            <p:cNvPr id="21519" name="Text Box 52"/>
            <p:cNvSpPr txBox="1">
              <a:spLocks noChangeArrowheads="1"/>
            </p:cNvSpPr>
            <p:nvPr/>
          </p:nvSpPr>
          <p:spPr bwMode="auto">
            <a:xfrm>
              <a:off x="3107" y="2341"/>
              <a:ext cx="1043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>
                  <a:solidFill>
                    <a:schemeClr val="accent2"/>
                  </a:solidFill>
                </a:rPr>
                <a:t>Grupos acilo</a:t>
              </a:r>
            </a:p>
          </p:txBody>
        </p:sp>
        <p:sp>
          <p:nvSpPr>
            <p:cNvPr id="21520" name="Line 53"/>
            <p:cNvSpPr>
              <a:spLocks noChangeShapeType="1"/>
            </p:cNvSpPr>
            <p:nvPr/>
          </p:nvSpPr>
          <p:spPr bwMode="auto">
            <a:xfrm>
              <a:off x="4377" y="2432"/>
              <a:ext cx="409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21" name="Line 66"/>
            <p:cNvSpPr>
              <a:spLocks noChangeShapeType="1"/>
            </p:cNvSpPr>
            <p:nvPr/>
          </p:nvSpPr>
          <p:spPr bwMode="auto">
            <a:xfrm>
              <a:off x="2880" y="2478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22" name="Line 67"/>
            <p:cNvSpPr>
              <a:spLocks noChangeShapeType="1"/>
            </p:cNvSpPr>
            <p:nvPr/>
          </p:nvSpPr>
          <p:spPr bwMode="auto">
            <a:xfrm>
              <a:off x="1655" y="2478"/>
              <a:ext cx="136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PE"/>
            </a:p>
          </p:txBody>
        </p:sp>
        <p:sp>
          <p:nvSpPr>
            <p:cNvPr id="21523" name="Text Box 68"/>
            <p:cNvSpPr txBox="1">
              <a:spLocks noChangeArrowheads="1"/>
            </p:cNvSpPr>
            <p:nvPr/>
          </p:nvSpPr>
          <p:spPr bwMode="auto">
            <a:xfrm>
              <a:off x="4876" y="2251"/>
              <a:ext cx="635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 i="1" dirty="0" err="1">
                  <a:solidFill>
                    <a:schemeClr val="accent2"/>
                  </a:solidFill>
                </a:rPr>
                <a:t>Tiolasa</a:t>
              </a:r>
              <a:endParaRPr lang="es-ES" b="1" i="1" dirty="0">
                <a:solidFill>
                  <a:schemeClr val="accent2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1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14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1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1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chemeClr val="accent2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chemeClr val="accent6">
                    <a:lumMod val="50000"/>
                  </a:schemeClr>
                </a:solidFill>
              </a:rPr>
              <a:t>Enzimas que requieren</a:t>
            </a:r>
            <a:r>
              <a:rPr lang="es-ES" sz="3200" b="1" dirty="0" smtClean="0">
                <a:solidFill>
                  <a:srgbClr val="C00000"/>
                </a:solidFill>
              </a:rPr>
              <a:t> </a:t>
            </a:r>
            <a:br>
              <a:rPr lang="es-ES" sz="3200" b="1" dirty="0" smtClean="0">
                <a:solidFill>
                  <a:srgbClr val="C00000"/>
                </a:solidFill>
              </a:rPr>
            </a:br>
            <a:r>
              <a:rPr lang="es-ES" sz="3200" b="1" dirty="0" smtClean="0">
                <a:solidFill>
                  <a:srgbClr val="C00000"/>
                </a:solidFill>
              </a:rPr>
              <a:t>Iones Metálicos como COFACTORES</a:t>
            </a:r>
            <a:br>
              <a:rPr lang="es-ES" sz="3200" b="1" dirty="0" smtClean="0">
                <a:solidFill>
                  <a:srgbClr val="C00000"/>
                </a:solidFill>
              </a:rPr>
            </a:br>
            <a:r>
              <a:rPr lang="es-ES" sz="2700" b="1" dirty="0" smtClean="0">
                <a:solidFill>
                  <a:srgbClr val="C00000"/>
                </a:solidFill>
              </a:rPr>
              <a:t>(METALOENZIMAS)</a:t>
            </a:r>
          </a:p>
        </p:txBody>
      </p:sp>
      <p:sp>
        <p:nvSpPr>
          <p:cNvPr id="125956" name="Text Box 4"/>
          <p:cNvSpPr txBox="1">
            <a:spLocks noChangeArrowheads="1"/>
          </p:cNvSpPr>
          <p:nvPr/>
        </p:nvSpPr>
        <p:spPr bwMode="auto">
          <a:xfrm>
            <a:off x="539750" y="1773238"/>
            <a:ext cx="2447925" cy="1201737"/>
          </a:xfrm>
          <a:prstGeom prst="rect">
            <a:avLst/>
          </a:prstGeom>
          <a:solidFill>
            <a:srgbClr val="DDDDDD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b="1" i="1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Citocromo oxidasa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b="1" i="1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Catalasa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b="1" i="1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Peroxidasa</a:t>
            </a:r>
          </a:p>
        </p:txBody>
      </p:sp>
      <p:sp>
        <p:nvSpPr>
          <p:cNvPr id="125957" name="Line 5"/>
          <p:cNvSpPr>
            <a:spLocks noChangeShapeType="1"/>
          </p:cNvSpPr>
          <p:nvPr/>
        </p:nvSpPr>
        <p:spPr bwMode="auto">
          <a:xfrm>
            <a:off x="3419475" y="2133600"/>
            <a:ext cx="1943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25958" name="Oval 6"/>
          <p:cNvSpPr>
            <a:spLocks noChangeArrowheads="1"/>
          </p:cNvSpPr>
          <p:nvPr/>
        </p:nvSpPr>
        <p:spPr bwMode="auto">
          <a:xfrm>
            <a:off x="5795963" y="1628775"/>
            <a:ext cx="1439862" cy="11509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>
                <a:latin typeface="Calibri" pitchFamily="34" charset="0"/>
              </a:rPr>
              <a:t>Fe</a:t>
            </a:r>
            <a:r>
              <a:rPr lang="es-ES" b="1" baseline="30000">
                <a:latin typeface="Calibri" pitchFamily="34" charset="0"/>
              </a:rPr>
              <a:t>++ </a:t>
            </a:r>
            <a:r>
              <a:rPr lang="es-ES" b="1">
                <a:latin typeface="Calibri" pitchFamily="34" charset="0"/>
              </a:rPr>
              <a:t>ó Fe</a:t>
            </a:r>
            <a:r>
              <a:rPr lang="es-ES" b="1" baseline="30000">
                <a:latin typeface="Calibri" pitchFamily="34" charset="0"/>
              </a:rPr>
              <a:t>+++ </a:t>
            </a:r>
            <a:endParaRPr lang="es-ES" b="1">
              <a:latin typeface="Calibri" pitchFamily="34" charset="0"/>
            </a:endParaRPr>
          </a:p>
        </p:txBody>
      </p:sp>
      <p:sp>
        <p:nvSpPr>
          <p:cNvPr id="125959" name="Text Box 7"/>
          <p:cNvSpPr txBox="1">
            <a:spLocks noChangeArrowheads="1"/>
          </p:cNvSpPr>
          <p:nvPr/>
        </p:nvSpPr>
        <p:spPr bwMode="auto">
          <a:xfrm>
            <a:off x="550863" y="3357563"/>
            <a:ext cx="2592387" cy="376237"/>
          </a:xfrm>
          <a:prstGeom prst="rect">
            <a:avLst/>
          </a:prstGeom>
          <a:solidFill>
            <a:srgbClr val="DDDDDD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b="1" i="1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Anhidrasa carbónica</a:t>
            </a:r>
          </a:p>
        </p:txBody>
      </p:sp>
      <p:sp>
        <p:nvSpPr>
          <p:cNvPr id="125960" name="Line 8"/>
          <p:cNvSpPr>
            <a:spLocks noChangeShapeType="1"/>
          </p:cNvSpPr>
          <p:nvPr/>
        </p:nvSpPr>
        <p:spPr bwMode="auto">
          <a:xfrm>
            <a:off x="3500438" y="3500438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25961" name="Oval 9"/>
          <p:cNvSpPr>
            <a:spLocks noChangeArrowheads="1"/>
          </p:cNvSpPr>
          <p:nvPr/>
        </p:nvSpPr>
        <p:spPr bwMode="auto">
          <a:xfrm>
            <a:off x="5929313" y="3068638"/>
            <a:ext cx="1008062" cy="7921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>
                <a:latin typeface="Calibri" pitchFamily="34" charset="0"/>
              </a:rPr>
              <a:t>Zn</a:t>
            </a:r>
            <a:r>
              <a:rPr lang="es-ES" b="1" baseline="30000">
                <a:latin typeface="Calibri" pitchFamily="34" charset="0"/>
              </a:rPr>
              <a:t>++</a:t>
            </a:r>
            <a:endParaRPr lang="es-ES" b="1">
              <a:latin typeface="Calibri" pitchFamily="34" charset="0"/>
            </a:endParaRPr>
          </a:p>
        </p:txBody>
      </p:sp>
      <p:sp>
        <p:nvSpPr>
          <p:cNvPr id="125966" name="Text Box 14"/>
          <p:cNvSpPr txBox="1">
            <a:spLocks noChangeArrowheads="1"/>
          </p:cNvSpPr>
          <p:nvPr/>
        </p:nvSpPr>
        <p:spPr bwMode="auto">
          <a:xfrm>
            <a:off x="571500" y="4076700"/>
            <a:ext cx="2520950" cy="1201738"/>
          </a:xfrm>
          <a:prstGeom prst="rect">
            <a:avLst/>
          </a:prstGeom>
          <a:solidFill>
            <a:srgbClr val="DDDDDD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b="1" i="1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Hexoquinasa</a:t>
            </a:r>
            <a:endParaRPr lang="es-ES" b="1" i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b="1" i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Glucosa-6-fosfatasa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b="1" i="1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Piruvato</a:t>
            </a:r>
            <a:r>
              <a:rPr lang="es-ES" b="1" i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quinasa</a:t>
            </a:r>
          </a:p>
        </p:txBody>
      </p:sp>
      <p:sp>
        <p:nvSpPr>
          <p:cNvPr id="125967" name="Line 15"/>
          <p:cNvSpPr>
            <a:spLocks noChangeShapeType="1"/>
          </p:cNvSpPr>
          <p:nvPr/>
        </p:nvSpPr>
        <p:spPr bwMode="auto">
          <a:xfrm>
            <a:off x="3500438" y="4652963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25968" name="Oval 16"/>
          <p:cNvSpPr>
            <a:spLocks noChangeArrowheads="1"/>
          </p:cNvSpPr>
          <p:nvPr/>
        </p:nvSpPr>
        <p:spPr bwMode="auto">
          <a:xfrm>
            <a:off x="6000750" y="4292600"/>
            <a:ext cx="1008063" cy="7207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>
                <a:latin typeface="Calibri" pitchFamily="34" charset="0"/>
              </a:rPr>
              <a:t>Mg</a:t>
            </a:r>
            <a:r>
              <a:rPr lang="es-ES" b="1" baseline="30000">
                <a:latin typeface="Calibri" pitchFamily="34" charset="0"/>
              </a:rPr>
              <a:t>++</a:t>
            </a:r>
            <a:endParaRPr lang="es-ES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5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1259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5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259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259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25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1259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800" decel="100000"/>
                                        <p:tgtEl>
                                          <p:spTgt spid="1259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125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1259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1259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125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125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6" grpId="0" animBg="1"/>
      <p:bldP spid="125957" grpId="0" animBg="1"/>
      <p:bldP spid="125958" grpId="0" animBg="1"/>
      <p:bldP spid="125959" grpId="0" animBg="1"/>
      <p:bldP spid="125960" grpId="0" animBg="1"/>
      <p:bldP spid="125961" grpId="0" animBg="1"/>
      <p:bldP spid="125966" grpId="0" animBg="1"/>
      <p:bldP spid="125967" grpId="0" animBg="1"/>
      <p:bldP spid="12596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 fontScale="92500"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MX" sz="3000" b="1" dirty="0" smtClean="0">
                <a:solidFill>
                  <a:srgbClr val="C20E79"/>
                </a:solidFill>
              </a:rPr>
              <a:t>COMPARTIMENTALIZACION: Diferente localización dentro de la célula (Enzimas mitocondriales, </a:t>
            </a:r>
            <a:r>
              <a:rPr lang="es-MX" sz="3000" b="1" dirty="0" err="1" smtClean="0">
                <a:solidFill>
                  <a:srgbClr val="C20E79"/>
                </a:solidFill>
              </a:rPr>
              <a:t>liosomales</a:t>
            </a:r>
            <a:r>
              <a:rPr lang="es-MX" sz="3000" b="1" dirty="0" smtClean="0">
                <a:solidFill>
                  <a:srgbClr val="C20E79"/>
                </a:solidFill>
              </a:rPr>
              <a:t>, </a:t>
            </a:r>
            <a:r>
              <a:rPr lang="es-MX" sz="3000" b="1" dirty="0" err="1" smtClean="0">
                <a:solidFill>
                  <a:srgbClr val="C20E79"/>
                </a:solidFill>
              </a:rPr>
              <a:t>citosólicas</a:t>
            </a:r>
            <a:r>
              <a:rPr lang="es-MX" sz="3000" b="1" dirty="0" smtClean="0">
                <a:solidFill>
                  <a:srgbClr val="C20E79"/>
                </a:solidFill>
              </a:rPr>
              <a:t>, de membrana)</a:t>
            </a:r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MX" sz="28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MX" sz="2800" b="1" dirty="0" smtClean="0">
                <a:solidFill>
                  <a:srgbClr val="159B48"/>
                </a:solidFill>
              </a:rPr>
              <a:t>SISTEMAS MULTIENZIMATICOS: Enzimas relacionadas, ordenadas espacialmente en una secuencia de reacciones (</a:t>
            </a:r>
            <a:r>
              <a:rPr lang="es-MX" sz="2800" b="1" dirty="0" err="1" smtClean="0">
                <a:solidFill>
                  <a:srgbClr val="159B48"/>
                </a:solidFill>
              </a:rPr>
              <a:t>Ej</a:t>
            </a:r>
            <a:r>
              <a:rPr lang="es-MX" sz="2800" b="1" dirty="0" smtClean="0">
                <a:solidFill>
                  <a:srgbClr val="159B48"/>
                </a:solidFill>
              </a:rPr>
              <a:t>: Cadena respiratoria)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MX" sz="28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MX" sz="2800" b="1" dirty="0" smtClean="0">
                <a:solidFill>
                  <a:schemeClr val="accent6">
                    <a:lumMod val="75000"/>
                  </a:schemeClr>
                </a:solidFill>
              </a:rPr>
              <a:t>ENZIMAS MULTIFUNCIONALES: Una enzima que presenta distintos sitios catalíticos que catalizan deferentes reacciones (</a:t>
            </a:r>
            <a:r>
              <a:rPr lang="es-MX" sz="2800" b="1" dirty="0" err="1" smtClean="0">
                <a:solidFill>
                  <a:schemeClr val="accent6">
                    <a:lumMod val="75000"/>
                  </a:schemeClr>
                </a:solidFill>
              </a:rPr>
              <a:t>Ej</a:t>
            </a:r>
            <a:r>
              <a:rPr lang="es-MX" sz="2800" b="1" dirty="0" smtClean="0">
                <a:solidFill>
                  <a:schemeClr val="accent6">
                    <a:lumMod val="75000"/>
                  </a:schemeClr>
                </a:solidFill>
              </a:rPr>
              <a:t>: Acido graso  </a:t>
            </a:r>
            <a:r>
              <a:rPr lang="es-MX" sz="2800" b="1" dirty="0" err="1" smtClean="0">
                <a:solidFill>
                  <a:schemeClr val="accent6">
                    <a:lumMod val="75000"/>
                  </a:schemeClr>
                </a:solidFill>
              </a:rPr>
              <a:t>sintasa</a:t>
            </a:r>
            <a:r>
              <a:rPr lang="es-MX" sz="2800" b="1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es-ES" sz="28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81013" y="273050"/>
            <a:ext cx="8229600" cy="1143000"/>
          </a:xfrm>
          <a:solidFill>
            <a:srgbClr val="92D050"/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DISTRIBUCIÓN DE LAS ENZIMAS</a:t>
            </a:r>
            <a:endParaRPr lang="es-ES" sz="3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3 CuadroTexto"/>
          <p:cNvSpPr txBox="1">
            <a:spLocks noChangeArrowheads="1"/>
          </p:cNvSpPr>
          <p:nvPr/>
        </p:nvSpPr>
        <p:spPr bwMode="auto">
          <a:xfrm>
            <a:off x="500063" y="1214438"/>
            <a:ext cx="7858125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2400" b="1" i="1">
                <a:solidFill>
                  <a:srgbClr val="C00000"/>
                </a:solidFill>
                <a:latin typeface="Calibri" pitchFamily="34" charset="0"/>
              </a:rPr>
              <a:t>BIBLIOGRAFÍA</a:t>
            </a:r>
          </a:p>
          <a:p>
            <a:r>
              <a:rPr lang="es-AR" sz="2400" b="1" i="1">
                <a:solidFill>
                  <a:srgbClr val="0000FF"/>
                </a:solidFill>
                <a:latin typeface="Calibri" pitchFamily="34" charset="0"/>
              </a:rPr>
              <a:t> </a:t>
            </a:r>
          </a:p>
          <a:p>
            <a:r>
              <a:rPr lang="es-AR" sz="2400" b="1" i="1">
                <a:solidFill>
                  <a:srgbClr val="0000FF"/>
                </a:solidFill>
                <a:latin typeface="Calibri" pitchFamily="34" charset="0"/>
              </a:rPr>
              <a:t>-BLANCO, A., "Química Biológica", Ed. El Ateneo, 9° Edición, Bs.As, 2011</a:t>
            </a:r>
          </a:p>
          <a:p>
            <a:r>
              <a:rPr lang="es-AR" sz="2400" b="1" i="1">
                <a:solidFill>
                  <a:srgbClr val="0000FF"/>
                </a:solidFill>
                <a:latin typeface="Calibri" pitchFamily="34" charset="0"/>
              </a:rPr>
              <a:t>-CHAMPE, HARVEY, FERRIER, “Bioquímica”,Ed Mac Graw- Hill Interamericana, 3° Edición. 2006</a:t>
            </a:r>
          </a:p>
          <a:p>
            <a:r>
              <a:rPr lang="es-AR" sz="2400" b="1" i="1">
                <a:solidFill>
                  <a:srgbClr val="0000FF"/>
                </a:solidFill>
                <a:latin typeface="Calibri" pitchFamily="34" charset="0"/>
              </a:rPr>
              <a:t>-LEHNINGER, A.L., NELSON, D., COX, M., "Principios de Bioquímica", Editorial Omega, S.A., 4° Ed., 2006. Reimpresión año 2008.</a:t>
            </a:r>
          </a:p>
          <a:p>
            <a:endParaRPr lang="es-AR" sz="2400" b="1" i="1">
              <a:solidFill>
                <a:srgbClr val="0000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000125" y="2214563"/>
          <a:ext cx="7500990" cy="4143409"/>
        </p:xfrm>
        <a:graphic>
          <a:graphicData uri="http://schemas.openxmlformats.org/drawingml/2006/table">
            <a:tbl>
              <a:tblPr/>
              <a:tblGrid>
                <a:gridCol w="750099"/>
                <a:gridCol w="2625346"/>
                <a:gridCol w="1125149"/>
                <a:gridCol w="750099"/>
                <a:gridCol w="1500198"/>
                <a:gridCol w="750099"/>
              </a:tblGrid>
              <a:tr h="404591"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solidFill>
                            <a:srgbClr val="FF0000"/>
                          </a:solidFill>
                          <a:latin typeface="Arial"/>
                        </a:rPr>
                        <a:t>Código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solidFill>
                            <a:srgbClr val="FF0000"/>
                          </a:solidFill>
                          <a:latin typeface="Arial"/>
                        </a:rPr>
                        <a:t>Materias del Primer Año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solidFill>
                            <a:srgbClr val="FF0000"/>
                          </a:solidFill>
                          <a:latin typeface="Arial"/>
                        </a:rPr>
                        <a:t>Período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solidFill>
                            <a:srgbClr val="FF0000"/>
                          </a:solidFill>
                          <a:latin typeface="Arial"/>
                        </a:rPr>
                        <a:t>Tipo de Cursado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u="sng" dirty="0">
                          <a:solidFill>
                            <a:srgbClr val="FF0000"/>
                          </a:solidFill>
                          <a:latin typeface="Arial"/>
                          <a:hlinkClick r:id="rId2"/>
                        </a:rPr>
                        <a:t>Programas Disponibles(*)</a:t>
                      </a:r>
                      <a:endParaRPr lang="es-AR" sz="1000" b="1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solidFill>
                            <a:srgbClr val="FF0000"/>
                          </a:solidFill>
                          <a:latin typeface="Arial"/>
                        </a:rPr>
                        <a:t>Correlativas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53036"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1 (160)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INTRODUCCION A LA BIOLOGIA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1° bimestre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 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No Tiene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</a:tr>
              <a:tr h="353036"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2 (161)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INTRODUCCION A LA QUIMICA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1° bimestre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 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No Tiene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53036"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3 (217)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QUIMICA ORGANICA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1°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0000"/>
                          </a:solidFill>
                          <a:latin typeface="Verdana"/>
                          <a:hlinkClick r:id="rId3"/>
                        </a:rPr>
                        <a:t>2014</a:t>
                      </a:r>
                      <a:r>
                        <a:rPr lang="es-AR" sz="1000" dirty="0">
                          <a:latin typeface="Verdana"/>
                        </a:rPr>
                        <a:t> - </a:t>
                      </a:r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4"/>
                        </a:rPr>
                        <a:t>mas</a:t>
                      </a:r>
                      <a:endParaRPr lang="es-AR" sz="1000" dirty="0"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5"/>
                        </a:rPr>
                        <a:t>Ver</a:t>
                      </a:r>
                      <a:r>
                        <a:rPr lang="es-AR" sz="1000" dirty="0">
                          <a:latin typeface="Verdana"/>
                        </a:rPr>
                        <a:t>   (1)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53036"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4 (841)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ANATOMIA Y FISIOLOGIA I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1°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0000"/>
                          </a:solidFill>
                          <a:latin typeface="Verdana"/>
                          <a:hlinkClick r:id="rId6"/>
                        </a:rPr>
                        <a:t>2014</a:t>
                      </a:r>
                      <a:r>
                        <a:rPr lang="es-AR" sz="1000" dirty="0">
                          <a:latin typeface="Verdana"/>
                        </a:rPr>
                        <a:t> - </a:t>
                      </a:r>
                      <a:r>
                        <a:rPr lang="es-AR" sz="1000" u="sng" dirty="0">
                          <a:solidFill>
                            <a:srgbClr val="FF0000"/>
                          </a:solidFill>
                          <a:latin typeface="Verdana"/>
                          <a:hlinkClick r:id="rId7"/>
                        </a:rPr>
                        <a:t>2013</a:t>
                      </a:r>
                      <a:r>
                        <a:rPr lang="es-AR" sz="1000" dirty="0">
                          <a:latin typeface="Verdana"/>
                        </a:rPr>
                        <a:t> - </a:t>
                      </a:r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8"/>
                        </a:rPr>
                        <a:t>mas</a:t>
                      </a:r>
                      <a:endParaRPr lang="es-AR" sz="1000" dirty="0"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9"/>
                        </a:rPr>
                        <a:t>Ver</a:t>
                      </a:r>
                      <a:r>
                        <a:rPr lang="es-AR" sz="1000" dirty="0">
                          <a:latin typeface="Verdana"/>
                        </a:rPr>
                        <a:t>   (1)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09939"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5 (842)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ANTROPOLOGIA Y FUNDAMENTOS DE LA ALIMENTACION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1°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>
                          <a:solidFill>
                            <a:srgbClr val="FF0000"/>
                          </a:solidFill>
                          <a:latin typeface="Verdana"/>
                          <a:hlinkClick r:id="rId10"/>
                        </a:rPr>
                        <a:t>2014</a:t>
                      </a:r>
                      <a:r>
                        <a:rPr lang="es-AR" sz="1000">
                          <a:latin typeface="Verdana"/>
                        </a:rPr>
                        <a:t> - </a:t>
                      </a:r>
                      <a:r>
                        <a:rPr lang="es-AR" sz="1000" u="sng">
                          <a:solidFill>
                            <a:srgbClr val="FF0000"/>
                          </a:solidFill>
                          <a:latin typeface="Verdana"/>
                          <a:hlinkClick r:id="rId11"/>
                        </a:rPr>
                        <a:t>2013</a:t>
                      </a:r>
                      <a:r>
                        <a:rPr lang="es-AR" sz="1000">
                          <a:latin typeface="Verdana"/>
                        </a:rPr>
                        <a:t> - </a:t>
                      </a:r>
                      <a:r>
                        <a:rPr lang="es-AR" sz="1000" u="sng">
                          <a:solidFill>
                            <a:srgbClr val="FF8F44"/>
                          </a:solidFill>
                          <a:latin typeface="Verdana"/>
                          <a:hlinkClick r:id="rId12"/>
                        </a:rPr>
                        <a:t>mas</a:t>
                      </a:r>
                      <a:endParaRPr lang="es-AR" sz="1000"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>
                          <a:solidFill>
                            <a:srgbClr val="FF8F44"/>
                          </a:solidFill>
                          <a:latin typeface="Verdana"/>
                          <a:hlinkClick r:id="rId13"/>
                        </a:rPr>
                        <a:t>Ver</a:t>
                      </a:r>
                      <a:r>
                        <a:rPr lang="es-AR" sz="1000">
                          <a:latin typeface="Verdana"/>
                        </a:rPr>
                        <a:t>   (2)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</a:tr>
              <a:tr h="353036"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6 (843)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SALUD COMUNITARIA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1°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>
                          <a:solidFill>
                            <a:srgbClr val="FF0000"/>
                          </a:solidFill>
                          <a:latin typeface="Verdana"/>
                          <a:hlinkClick r:id="rId14"/>
                        </a:rPr>
                        <a:t>2014</a:t>
                      </a:r>
                      <a:r>
                        <a:rPr lang="es-AR" sz="1000">
                          <a:latin typeface="Verdana"/>
                        </a:rPr>
                        <a:t> - </a:t>
                      </a:r>
                      <a:r>
                        <a:rPr lang="es-AR" sz="1000" u="sng">
                          <a:solidFill>
                            <a:srgbClr val="FF0000"/>
                          </a:solidFill>
                          <a:latin typeface="Verdana"/>
                          <a:hlinkClick r:id="rId15"/>
                        </a:rPr>
                        <a:t>2013</a:t>
                      </a:r>
                      <a:r>
                        <a:rPr lang="es-AR" sz="1000">
                          <a:latin typeface="Verdana"/>
                        </a:rPr>
                        <a:t> - </a:t>
                      </a:r>
                      <a:r>
                        <a:rPr lang="es-AR" sz="1000" u="sng">
                          <a:solidFill>
                            <a:srgbClr val="FF8F44"/>
                          </a:solidFill>
                          <a:latin typeface="Verdana"/>
                          <a:hlinkClick r:id="rId16"/>
                        </a:rPr>
                        <a:t>mas</a:t>
                      </a:r>
                      <a:endParaRPr lang="es-AR" sz="1000"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>
                          <a:solidFill>
                            <a:srgbClr val="FF8F44"/>
                          </a:solidFill>
                          <a:latin typeface="Verdana"/>
                          <a:hlinkClick r:id="rId17"/>
                        </a:rPr>
                        <a:t>Ver</a:t>
                      </a:r>
                      <a:r>
                        <a:rPr lang="es-AR" sz="1000">
                          <a:latin typeface="Verdana"/>
                        </a:rPr>
                        <a:t>   (1)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53036"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7 (226)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QUIMICA ANALITICA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2°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>
                          <a:solidFill>
                            <a:srgbClr val="FF0000"/>
                          </a:solidFill>
                          <a:latin typeface="Verdana"/>
                          <a:hlinkClick r:id="rId18"/>
                        </a:rPr>
                        <a:t>2013</a:t>
                      </a:r>
                      <a:r>
                        <a:rPr lang="es-AR" sz="1000">
                          <a:latin typeface="Verdana"/>
                        </a:rPr>
                        <a:t> - </a:t>
                      </a:r>
                      <a:r>
                        <a:rPr lang="es-AR" sz="1000" u="sng">
                          <a:solidFill>
                            <a:srgbClr val="FF8F44"/>
                          </a:solidFill>
                          <a:latin typeface="Verdana"/>
                          <a:hlinkClick r:id="rId19"/>
                        </a:rPr>
                        <a:t>mas</a:t>
                      </a:r>
                      <a:endParaRPr lang="es-AR" sz="1000"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>
                          <a:solidFill>
                            <a:srgbClr val="FF8F44"/>
                          </a:solidFill>
                          <a:latin typeface="Verdana"/>
                          <a:hlinkClick r:id="rId20"/>
                        </a:rPr>
                        <a:t>Ver</a:t>
                      </a:r>
                      <a:r>
                        <a:rPr lang="es-AR" sz="1000">
                          <a:latin typeface="Verdana"/>
                        </a:rPr>
                        <a:t>   (1)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</a:tr>
              <a:tr h="404591">
                <a:tc>
                  <a:txBody>
                    <a:bodyPr/>
                    <a:lstStyle/>
                    <a:p>
                      <a:pPr algn="l"/>
                      <a:r>
                        <a:rPr lang="es-AR" sz="1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</a:rPr>
                        <a:t>8 (31)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</a:rPr>
                        <a:t>QUIMICA BIOLOGICA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</a:rPr>
                        <a:t>2°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b="1" u="sng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  <a:hlinkClick r:id="rId21"/>
                        </a:rPr>
                        <a:t>2013</a:t>
                      </a:r>
                      <a:r>
                        <a:rPr lang="es-AR" sz="1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</a:rPr>
                        <a:t> - </a:t>
                      </a:r>
                      <a:r>
                        <a:rPr lang="es-AR" sz="1000" b="1" u="sng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  <a:hlinkClick r:id="rId22"/>
                        </a:rPr>
                        <a:t>mas</a:t>
                      </a:r>
                      <a:endParaRPr lang="es-AR" sz="1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b="1" u="sng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  <a:hlinkClick r:id="rId23"/>
                        </a:rPr>
                        <a:t>Ver</a:t>
                      </a:r>
                      <a:r>
                        <a:rPr lang="es-AR" sz="1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</a:rPr>
                        <a:t>   (2)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53036"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9 (791)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BIOESTADÍSTICA APLICADA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2°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0000"/>
                          </a:solidFill>
                          <a:latin typeface="Verdana"/>
                          <a:hlinkClick r:id="rId24"/>
                        </a:rPr>
                        <a:t>2014</a:t>
                      </a:r>
                      <a:r>
                        <a:rPr lang="es-AR" sz="1000" dirty="0">
                          <a:latin typeface="Verdana"/>
                        </a:rPr>
                        <a:t> - </a:t>
                      </a:r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25"/>
                        </a:rPr>
                        <a:t>mas</a:t>
                      </a:r>
                      <a:endParaRPr lang="es-AR" sz="1000" dirty="0"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26"/>
                        </a:rPr>
                        <a:t>Ver</a:t>
                      </a:r>
                      <a:r>
                        <a:rPr lang="es-AR" sz="1000" dirty="0">
                          <a:latin typeface="Verdana"/>
                        </a:rPr>
                        <a:t>   (1)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</a:tr>
              <a:tr h="353036"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10 (844)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ANATOMIA Y FISIOLOGIA II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2°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0000"/>
                          </a:solidFill>
                          <a:latin typeface="Verdana"/>
                          <a:hlinkClick r:id="rId27"/>
                        </a:rPr>
                        <a:t>2013</a:t>
                      </a:r>
                      <a:r>
                        <a:rPr lang="es-AR" sz="1000" dirty="0">
                          <a:latin typeface="Verdana"/>
                        </a:rPr>
                        <a:t> - </a:t>
                      </a:r>
                      <a:r>
                        <a:rPr lang="es-AR" sz="1000" u="sng" dirty="0">
                          <a:solidFill>
                            <a:srgbClr val="FF0000"/>
                          </a:solidFill>
                          <a:latin typeface="Verdana"/>
                          <a:hlinkClick r:id="rId28"/>
                        </a:rPr>
                        <a:t>2013</a:t>
                      </a:r>
                      <a:r>
                        <a:rPr lang="es-AR" sz="1000" dirty="0">
                          <a:latin typeface="Verdana"/>
                        </a:rPr>
                        <a:t> - </a:t>
                      </a:r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29"/>
                        </a:rPr>
                        <a:t>mas</a:t>
                      </a:r>
                      <a:endParaRPr lang="es-AR" sz="1000" dirty="0"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30"/>
                        </a:rPr>
                        <a:t>Ver</a:t>
                      </a:r>
                      <a:r>
                        <a:rPr lang="es-AR" sz="1000" dirty="0">
                          <a:latin typeface="Verdana"/>
                        </a:rPr>
                        <a:t>   (1)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sp>
        <p:nvSpPr>
          <p:cNvPr id="6232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es-AR" sz="900" u="sng">
                <a:solidFill>
                  <a:srgbClr val="FF4452"/>
                </a:solidFill>
              </a:rPr>
              <a:t/>
            </a:r>
            <a:br>
              <a:rPr lang="es-AR" sz="900" u="sng">
                <a:solidFill>
                  <a:srgbClr val="FF4452"/>
                </a:solidFill>
              </a:rPr>
            </a:br>
            <a:r>
              <a:rPr lang="es-AR" sz="900" u="sng">
                <a:solidFill>
                  <a:srgbClr val="FF4452"/>
                </a:solidFill>
              </a:rPr>
              <a:t/>
            </a:r>
            <a:br>
              <a:rPr lang="es-AR" sz="900" u="sng">
                <a:solidFill>
                  <a:srgbClr val="FF4452"/>
                </a:solidFill>
              </a:rPr>
            </a:br>
            <a:endParaRPr lang="es-AR"/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1000125" y="1214438"/>
          <a:ext cx="7500991" cy="1000132"/>
        </p:xfrm>
        <a:graphic>
          <a:graphicData uri="http://schemas.openxmlformats.org/drawingml/2006/table">
            <a:tbl>
              <a:tblPr/>
              <a:tblGrid>
                <a:gridCol w="4500595"/>
                <a:gridCol w="750099"/>
                <a:gridCol w="750099"/>
                <a:gridCol w="750099"/>
                <a:gridCol w="750099"/>
              </a:tblGrid>
              <a:tr h="722318"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latin typeface="Arial"/>
                        </a:rPr>
                        <a:t>Carrera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latin typeface="Arial"/>
                        </a:rPr>
                        <a:t>Plan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>
                          <a:latin typeface="Arial"/>
                        </a:rPr>
                        <a:t>Ordenanza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latin typeface="Arial"/>
                        </a:rPr>
                        <a:t>Años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latin typeface="Arial"/>
                        </a:rPr>
                        <a:t>Cantidad de Materias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77814">
                <a:tc>
                  <a:txBody>
                    <a:bodyPr/>
                    <a:lstStyle/>
                    <a:p>
                      <a:pPr algn="l"/>
                      <a:r>
                        <a:rPr lang="es-AR" sz="1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</a:rPr>
                        <a:t>LICENCIATURA EN NUTRICIÓN (42)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</a:rPr>
                        <a:t>11/09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</a:rPr>
                        <a:t>11/09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</a:rPr>
                        <a:t>5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/>
                        </a:rPr>
                        <a:t>37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sp>
        <p:nvSpPr>
          <p:cNvPr id="6253" name="8 Rectángulo"/>
          <p:cNvSpPr>
            <a:spLocks noChangeArrowheads="1"/>
          </p:cNvSpPr>
          <p:nvPr/>
        </p:nvSpPr>
        <p:spPr bwMode="auto">
          <a:xfrm>
            <a:off x="2214563" y="714375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000" b="1"/>
              <a:t>http://planesestudio.unsl.edu.ar</a:t>
            </a:r>
          </a:p>
        </p:txBody>
      </p:sp>
      <p:sp>
        <p:nvSpPr>
          <p:cNvPr id="6254" name="10 Rectángulo"/>
          <p:cNvSpPr>
            <a:spLocks noChangeArrowheads="1"/>
          </p:cNvSpPr>
          <p:nvPr/>
        </p:nvSpPr>
        <p:spPr bwMode="auto">
          <a:xfrm>
            <a:off x="2071688" y="285750"/>
            <a:ext cx="49291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1600"/>
              <a:t>http://alumnos.unsl.edu.ar</a:t>
            </a:r>
          </a:p>
        </p:txBody>
      </p:sp>
      <p:sp>
        <p:nvSpPr>
          <p:cNvPr id="6255" name="11 Rectángulo"/>
          <p:cNvSpPr>
            <a:spLocks noChangeArrowheads="1"/>
          </p:cNvSpPr>
          <p:nvPr/>
        </p:nvSpPr>
        <p:spPr bwMode="auto">
          <a:xfrm>
            <a:off x="2643188" y="0"/>
            <a:ext cx="36972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sz="1600"/>
              <a:t>http://www.facultaddesalud.unsl.edu.ar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143000" y="857250"/>
          <a:ext cx="7075532" cy="5000666"/>
        </p:xfrm>
        <a:graphic>
          <a:graphicData uri="http://schemas.openxmlformats.org/drawingml/2006/table">
            <a:tbl>
              <a:tblPr/>
              <a:tblGrid>
                <a:gridCol w="646113"/>
                <a:gridCol w="2500329"/>
                <a:gridCol w="1071570"/>
                <a:gridCol w="714380"/>
                <a:gridCol w="1428760"/>
                <a:gridCol w="714380"/>
              </a:tblGrid>
              <a:tr h="693194"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latin typeface="Arial"/>
                        </a:rPr>
                        <a:t>Código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latin typeface="Arial"/>
                        </a:rPr>
                        <a:t>Materias del Segundo Año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dirty="0">
                          <a:latin typeface="Arial"/>
                        </a:rPr>
                        <a:t>Período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>
                          <a:latin typeface="Arial"/>
                        </a:rPr>
                        <a:t>Tipo de Cursado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 u="sng">
                          <a:solidFill>
                            <a:srgbClr val="FF8F44"/>
                          </a:solidFill>
                          <a:latin typeface="Arial"/>
                          <a:hlinkClick r:id="rId2"/>
                        </a:rPr>
                        <a:t>Programas Disponibles(*)</a:t>
                      </a:r>
                      <a:endParaRPr lang="es-AR" sz="1000" b="1">
                        <a:latin typeface="Arial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b="1">
                          <a:latin typeface="Arial"/>
                        </a:rPr>
                        <a:t>Correlativas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538434"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11 (22)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BROMATOLOGIA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1°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0000"/>
                          </a:solidFill>
                          <a:latin typeface="Verdana"/>
                          <a:hlinkClick r:id="rId3"/>
                        </a:rPr>
                        <a:t>2014</a:t>
                      </a:r>
                      <a:r>
                        <a:rPr lang="es-AR" sz="1000" dirty="0">
                          <a:latin typeface="Verdana"/>
                        </a:rPr>
                        <a:t> - </a:t>
                      </a:r>
                      <a:r>
                        <a:rPr lang="es-AR" sz="1000" u="sng" dirty="0">
                          <a:solidFill>
                            <a:srgbClr val="FF0000"/>
                          </a:solidFill>
                          <a:latin typeface="Verdana"/>
                          <a:hlinkClick r:id="rId4"/>
                        </a:rPr>
                        <a:t>2013</a:t>
                      </a:r>
                      <a:r>
                        <a:rPr lang="es-AR" sz="1000" dirty="0">
                          <a:latin typeface="Verdana"/>
                        </a:rPr>
                        <a:t> - </a:t>
                      </a:r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5"/>
                        </a:rPr>
                        <a:t>mas</a:t>
                      </a:r>
                      <a:endParaRPr lang="es-AR" sz="1000" dirty="0"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6"/>
                        </a:rPr>
                        <a:t>Ver</a:t>
                      </a:r>
                      <a:r>
                        <a:rPr lang="es-AR" sz="1000" dirty="0">
                          <a:latin typeface="Verdana"/>
                        </a:rPr>
                        <a:t>   (3)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38434"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12 (505)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PSICOLOGIA GENERAL Y EVOLUTIVA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1°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0000"/>
                          </a:solidFill>
                          <a:latin typeface="Verdana"/>
                          <a:hlinkClick r:id="rId7"/>
                        </a:rPr>
                        <a:t>2014</a:t>
                      </a:r>
                      <a:r>
                        <a:rPr lang="es-AR" sz="1000" dirty="0">
                          <a:latin typeface="Verdana"/>
                        </a:rPr>
                        <a:t> - </a:t>
                      </a:r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8"/>
                        </a:rPr>
                        <a:t>mas</a:t>
                      </a:r>
                      <a:endParaRPr lang="es-AR" sz="1000" dirty="0"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>
                          <a:solidFill>
                            <a:srgbClr val="FF8F44"/>
                          </a:solidFill>
                          <a:latin typeface="Verdana"/>
                          <a:hlinkClick r:id="rId9"/>
                        </a:rPr>
                        <a:t>Ver</a:t>
                      </a:r>
                      <a:r>
                        <a:rPr lang="es-AR" sz="1000">
                          <a:latin typeface="Verdana"/>
                        </a:rPr>
                        <a:t>   (1)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538434"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13 (845)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MICROBIOLOGIA Y PARASITOLOGIA ALIMENTARIAS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1°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0000"/>
                          </a:solidFill>
                          <a:latin typeface="Verdana"/>
                          <a:hlinkClick r:id="rId10"/>
                        </a:rPr>
                        <a:t>2014</a:t>
                      </a:r>
                      <a:r>
                        <a:rPr lang="es-AR" sz="1000" dirty="0">
                          <a:latin typeface="Verdana"/>
                        </a:rPr>
                        <a:t> - </a:t>
                      </a:r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11"/>
                        </a:rPr>
                        <a:t>mas</a:t>
                      </a:r>
                      <a:endParaRPr lang="es-AR" sz="1000" dirty="0"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12"/>
                        </a:rPr>
                        <a:t>Ver</a:t>
                      </a:r>
                      <a:r>
                        <a:rPr lang="es-AR" sz="1000" dirty="0">
                          <a:latin typeface="Verdana"/>
                        </a:rPr>
                        <a:t>   (3)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38434"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14 (846)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NUTRICION NORMAL I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1°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0000"/>
                          </a:solidFill>
                          <a:latin typeface="Verdana"/>
                          <a:hlinkClick r:id="rId13"/>
                        </a:rPr>
                        <a:t>2014</a:t>
                      </a:r>
                      <a:r>
                        <a:rPr lang="es-AR" sz="1000" dirty="0">
                          <a:latin typeface="Verdana"/>
                        </a:rPr>
                        <a:t> - </a:t>
                      </a:r>
                      <a:r>
                        <a:rPr lang="es-AR" sz="1000" u="sng" dirty="0">
                          <a:solidFill>
                            <a:srgbClr val="FF0000"/>
                          </a:solidFill>
                          <a:latin typeface="Verdana"/>
                          <a:hlinkClick r:id="rId14"/>
                        </a:rPr>
                        <a:t>2013</a:t>
                      </a:r>
                      <a:r>
                        <a:rPr lang="es-AR" sz="1000" dirty="0">
                          <a:latin typeface="Verdana"/>
                        </a:rPr>
                        <a:t> - </a:t>
                      </a:r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15"/>
                        </a:rPr>
                        <a:t>mas</a:t>
                      </a:r>
                      <a:endParaRPr lang="es-AR" sz="1000" dirty="0"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16"/>
                        </a:rPr>
                        <a:t>Ver</a:t>
                      </a:r>
                      <a:r>
                        <a:rPr lang="es-AR" sz="1000" dirty="0">
                          <a:latin typeface="Verdana"/>
                        </a:rPr>
                        <a:t>   (3)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38434"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15 (326)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TECNOLOGÍA DE LOS ALIMENTOS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2°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 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>
                          <a:solidFill>
                            <a:srgbClr val="FF8F44"/>
                          </a:solidFill>
                          <a:latin typeface="Verdana"/>
                          <a:hlinkClick r:id="rId17"/>
                        </a:rPr>
                        <a:t>Ver</a:t>
                      </a:r>
                      <a:r>
                        <a:rPr lang="es-AR" sz="1000">
                          <a:latin typeface="Verdana"/>
                        </a:rPr>
                        <a:t>   (3)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</a:tr>
              <a:tr h="538434"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16 (847)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NUTRICION MATERNO INFANTIL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2°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>
                          <a:solidFill>
                            <a:srgbClr val="FF0000"/>
                          </a:solidFill>
                          <a:latin typeface="Verdana"/>
                          <a:hlinkClick r:id="rId18"/>
                        </a:rPr>
                        <a:t>2013</a:t>
                      </a:r>
                      <a:r>
                        <a:rPr lang="es-AR" sz="1000">
                          <a:latin typeface="Verdana"/>
                        </a:rPr>
                        <a:t> - </a:t>
                      </a:r>
                      <a:r>
                        <a:rPr lang="es-AR" sz="1000" u="sng">
                          <a:solidFill>
                            <a:srgbClr val="FF8F44"/>
                          </a:solidFill>
                          <a:latin typeface="Verdana"/>
                          <a:hlinkClick r:id="rId19"/>
                        </a:rPr>
                        <a:t>mas</a:t>
                      </a:r>
                      <a:endParaRPr lang="es-AR" sz="1000"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>
                          <a:solidFill>
                            <a:srgbClr val="FF8F44"/>
                          </a:solidFill>
                          <a:latin typeface="Verdana"/>
                          <a:hlinkClick r:id="rId20"/>
                        </a:rPr>
                        <a:t>Ver</a:t>
                      </a:r>
                      <a:r>
                        <a:rPr lang="es-AR" sz="1000">
                          <a:latin typeface="Verdana"/>
                        </a:rPr>
                        <a:t>   (4)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538434"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17 (848)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>
                          <a:latin typeface="Verdana"/>
                        </a:rPr>
                        <a:t>TÉCNICA DIETÉTICA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2°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>
                          <a:solidFill>
                            <a:srgbClr val="FF0000"/>
                          </a:solidFill>
                          <a:latin typeface="Verdana"/>
                          <a:hlinkClick r:id="rId21"/>
                        </a:rPr>
                        <a:t>2013</a:t>
                      </a:r>
                      <a:r>
                        <a:rPr lang="es-AR" sz="1000">
                          <a:latin typeface="Verdana"/>
                        </a:rPr>
                        <a:t> - </a:t>
                      </a:r>
                      <a:r>
                        <a:rPr lang="es-AR" sz="1000" u="sng">
                          <a:solidFill>
                            <a:srgbClr val="FF8F44"/>
                          </a:solidFill>
                          <a:latin typeface="Verdana"/>
                          <a:hlinkClick r:id="rId22"/>
                        </a:rPr>
                        <a:t>mas</a:t>
                      </a:r>
                      <a:endParaRPr lang="es-AR" sz="1000">
                        <a:latin typeface="Verdana"/>
                      </a:endParaRP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>
                          <a:solidFill>
                            <a:srgbClr val="FF8F44"/>
                          </a:solidFill>
                          <a:latin typeface="Verdana"/>
                          <a:hlinkClick r:id="rId23"/>
                        </a:rPr>
                        <a:t>Ver</a:t>
                      </a:r>
                      <a:r>
                        <a:rPr lang="es-AR" sz="1000">
                          <a:latin typeface="Verdana"/>
                        </a:rPr>
                        <a:t>   (4)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</a:tr>
              <a:tr h="538434"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18 (865)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NUTRICIÓN NORMAL II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2° cuatrimestre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000" dirty="0">
                          <a:latin typeface="Verdana"/>
                        </a:rPr>
                        <a:t>Normal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dirty="0">
                          <a:latin typeface="Verdana"/>
                        </a:rPr>
                        <a:t> 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AR" sz="1000" u="sng" dirty="0">
                          <a:solidFill>
                            <a:srgbClr val="FF8F44"/>
                          </a:solidFill>
                          <a:latin typeface="Verdana"/>
                          <a:hlinkClick r:id="rId24"/>
                        </a:rPr>
                        <a:t>Ver</a:t>
                      </a:r>
                      <a:r>
                        <a:rPr lang="es-AR" sz="1000" dirty="0">
                          <a:latin typeface="Verdana"/>
                        </a:rPr>
                        <a:t>   (4)</a:t>
                      </a:r>
                    </a:p>
                  </a:txBody>
                  <a:tcPr marL="19050" marR="19050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3 Rectángulo"/>
          <p:cNvSpPr>
            <a:spLocks noChangeArrowheads="1"/>
          </p:cNvSpPr>
          <p:nvPr/>
        </p:nvSpPr>
        <p:spPr bwMode="auto">
          <a:xfrm>
            <a:off x="928688" y="285750"/>
            <a:ext cx="7215187" cy="6494463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600" b="1" dirty="0">
                <a:solidFill>
                  <a:srgbClr val="C20E79"/>
                </a:solidFill>
                <a:latin typeface="Comic Sans MS" pitchFamily="66" charset="0"/>
                <a:cs typeface="Arial" charset="0"/>
              </a:rPr>
              <a:t>ALGUNAS PREGUNTAS QUE PODREMOS RESPONDER EN </a:t>
            </a:r>
          </a:p>
          <a:p>
            <a:pPr algn="ctr">
              <a:defRPr/>
            </a:pPr>
            <a:r>
              <a:rPr lang="es-ES_tradnl" sz="1600" b="1" dirty="0">
                <a:solidFill>
                  <a:srgbClr val="C20E79"/>
                </a:solidFill>
                <a:latin typeface="Comic Sans MS" pitchFamily="66" charset="0"/>
                <a:cs typeface="Arial" charset="0"/>
              </a:rPr>
              <a:t>QUÍMICA BIOLÓGICA</a:t>
            </a:r>
            <a:endParaRPr lang="es-AR" sz="1600" b="1" dirty="0">
              <a:solidFill>
                <a:srgbClr val="C20E79"/>
              </a:solidFill>
              <a:latin typeface="Comic Sans MS" pitchFamily="66" charset="0"/>
              <a:cs typeface="Arial" charset="0"/>
            </a:endParaRPr>
          </a:p>
          <a:p>
            <a:pPr>
              <a:defRPr/>
            </a:pPr>
            <a:endParaRPr lang="es-AR" sz="1600" b="1" dirty="0">
              <a:solidFill>
                <a:srgbClr val="7030A0"/>
              </a:solidFill>
              <a:latin typeface="Comic Sans MS" pitchFamily="66" charset="0"/>
              <a:cs typeface="Arial" charset="0"/>
            </a:endParaRPr>
          </a:p>
          <a:p>
            <a:pPr algn="ctr">
              <a:defRPr/>
            </a:pPr>
            <a:r>
              <a:rPr lang="es-AR" sz="1600" b="1" dirty="0">
                <a:solidFill>
                  <a:srgbClr val="7030A0"/>
                </a:solidFill>
                <a:latin typeface="Comic Sans MS" pitchFamily="66" charset="0"/>
                <a:cs typeface="Arial" charset="0"/>
              </a:rPr>
              <a:t>Si sumerjo los choclos recién cosechados en agua hirviendo unos minutos, se conserva su sabor dulce. ¿Cómo ocurre esto? </a:t>
            </a:r>
          </a:p>
          <a:p>
            <a:pPr algn="ctr">
              <a:defRPr/>
            </a:pPr>
            <a:endParaRPr lang="es-ES_tradnl" sz="1600" b="1" dirty="0">
              <a:solidFill>
                <a:srgbClr val="7030A0"/>
              </a:solidFill>
              <a:latin typeface="Comic Sans MS" pitchFamily="66" charset="0"/>
              <a:cs typeface="Arial" charset="0"/>
            </a:endParaRPr>
          </a:p>
          <a:p>
            <a:pPr algn="ctr">
              <a:defRPr/>
            </a:pPr>
            <a:r>
              <a:rPr lang="es-ES_tradnl" sz="1600" b="1" dirty="0">
                <a:solidFill>
                  <a:srgbClr val="08A80C"/>
                </a:solidFill>
                <a:latin typeface="Comic Sans MS" pitchFamily="66" charset="0"/>
                <a:cs typeface="Arial" charset="0"/>
              </a:rPr>
              <a:t>¿Qué nutriente aporta más </a:t>
            </a:r>
            <a:r>
              <a:rPr lang="es-ES_tradnl" sz="1600" b="1" i="1" dirty="0">
                <a:solidFill>
                  <a:srgbClr val="08A80C"/>
                </a:solidFill>
                <a:latin typeface="Comic Sans MS" pitchFamily="66" charset="0"/>
                <a:cs typeface="Arial" charset="0"/>
              </a:rPr>
              <a:t>energía </a:t>
            </a:r>
            <a:r>
              <a:rPr lang="es-ES_tradnl" sz="1600" b="1" dirty="0">
                <a:solidFill>
                  <a:srgbClr val="08A80C"/>
                </a:solidFill>
                <a:latin typeface="Comic Sans MS" pitchFamily="66" charset="0"/>
                <a:cs typeface="Arial" charset="0"/>
              </a:rPr>
              <a:t>en su degradación completa: un </a:t>
            </a:r>
            <a:r>
              <a:rPr lang="es-ES_tradnl" sz="1600" b="1" i="1" dirty="0">
                <a:solidFill>
                  <a:srgbClr val="08A80C"/>
                </a:solidFill>
                <a:latin typeface="Comic Sans MS" pitchFamily="66" charset="0"/>
                <a:cs typeface="Arial" charset="0"/>
              </a:rPr>
              <a:t>azúcar o un aminoácido </a:t>
            </a:r>
            <a:r>
              <a:rPr lang="es-ES_tradnl" sz="1600" b="1" dirty="0">
                <a:solidFill>
                  <a:srgbClr val="08A80C"/>
                </a:solidFill>
                <a:latin typeface="Comic Sans MS" pitchFamily="66" charset="0"/>
                <a:cs typeface="Arial" charset="0"/>
              </a:rPr>
              <a:t>de igual número de átomos de C? ¿por qué?</a:t>
            </a:r>
            <a:endParaRPr lang="es-AR" sz="1600" b="1" dirty="0">
              <a:solidFill>
                <a:srgbClr val="08A80C"/>
              </a:solidFill>
              <a:latin typeface="Comic Sans MS" pitchFamily="66" charset="0"/>
              <a:cs typeface="Arial" charset="0"/>
            </a:endParaRPr>
          </a:p>
          <a:p>
            <a:pPr algn="ctr">
              <a:defRPr/>
            </a:pPr>
            <a:endParaRPr lang="es-ES_tradnl" sz="1600" b="1" dirty="0">
              <a:solidFill>
                <a:srgbClr val="7030A0"/>
              </a:solidFill>
              <a:latin typeface="Comic Sans MS" pitchFamily="66" charset="0"/>
              <a:cs typeface="Arial" charset="0"/>
            </a:endParaRPr>
          </a:p>
          <a:p>
            <a:pPr algn="ctr">
              <a:defRPr/>
            </a:pPr>
            <a:r>
              <a:rPr lang="es-AR" sz="1600" b="1" dirty="0">
                <a:solidFill>
                  <a:srgbClr val="C20E79"/>
                </a:solidFill>
                <a:latin typeface="Comic Sans MS" pitchFamily="66" charset="0"/>
                <a:cs typeface="Arial" charset="0"/>
              </a:rPr>
              <a:t>El arsénico es muy tóxico para la mayoría de los organismos, </a:t>
            </a:r>
          </a:p>
          <a:p>
            <a:pPr algn="ctr">
              <a:defRPr/>
            </a:pPr>
            <a:r>
              <a:rPr lang="es-AR" sz="1600" b="1" dirty="0">
                <a:solidFill>
                  <a:srgbClr val="C20E79"/>
                </a:solidFill>
                <a:latin typeface="Comic Sans MS" pitchFamily="66" charset="0"/>
                <a:cs typeface="Arial" charset="0"/>
              </a:rPr>
              <a:t>¿cómo se explica?</a:t>
            </a:r>
          </a:p>
          <a:p>
            <a:pPr algn="ctr">
              <a:defRPr/>
            </a:pPr>
            <a:endParaRPr lang="es-ES_tradnl" sz="1600" b="1" dirty="0">
              <a:solidFill>
                <a:srgbClr val="7030A0"/>
              </a:solidFill>
              <a:latin typeface="Comic Sans MS" pitchFamily="66" charset="0"/>
              <a:cs typeface="Arial" charset="0"/>
            </a:endParaRPr>
          </a:p>
          <a:p>
            <a:pPr algn="ctr">
              <a:defRPr/>
            </a:pPr>
            <a:r>
              <a:rPr lang="es-AR" sz="16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¿Por qué vulgarmente hablamos de “colesterol bueno” </a:t>
            </a:r>
          </a:p>
          <a:p>
            <a:pPr algn="ctr">
              <a:defRPr/>
            </a:pPr>
            <a:r>
              <a:rPr lang="es-AR" sz="16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y “colesterol malo”?</a:t>
            </a:r>
          </a:p>
          <a:p>
            <a:pPr algn="ctr">
              <a:defRPr/>
            </a:pPr>
            <a:endParaRPr lang="es-ES_tradnl" sz="1600" b="1" dirty="0">
              <a:solidFill>
                <a:srgbClr val="7030A0"/>
              </a:solidFill>
              <a:latin typeface="Comic Sans MS" pitchFamily="66" charset="0"/>
              <a:cs typeface="Arial" charset="0"/>
            </a:endParaRPr>
          </a:p>
          <a:p>
            <a:pPr algn="ctr">
              <a:defRPr/>
            </a:pPr>
            <a:r>
              <a:rPr lang="es-ES_tradnl" sz="1600" b="1" dirty="0">
                <a:solidFill>
                  <a:srgbClr val="7030A0"/>
                </a:solidFill>
                <a:latin typeface="Comic Sans MS" pitchFamily="66" charset="0"/>
                <a:cs typeface="Arial" charset="0"/>
              </a:rPr>
              <a:t>¿Por qué un exceso de azúcares en la dieta conduce a un aumento de los depósitos de grasa y de peso corporal?</a:t>
            </a:r>
          </a:p>
          <a:p>
            <a:pPr algn="ctr">
              <a:defRPr/>
            </a:pPr>
            <a:endParaRPr lang="es-ES_tradnl" sz="1600" b="1" dirty="0">
              <a:solidFill>
                <a:srgbClr val="7030A0"/>
              </a:solidFill>
              <a:latin typeface="Comic Sans MS" pitchFamily="66" charset="0"/>
              <a:cs typeface="Arial" charset="0"/>
            </a:endParaRPr>
          </a:p>
          <a:p>
            <a:pPr algn="ctr">
              <a:defRPr/>
            </a:pPr>
            <a:r>
              <a:rPr lang="es-ES_tradnl" sz="1600" b="1" dirty="0">
                <a:solidFill>
                  <a:srgbClr val="08A80C"/>
                </a:solidFill>
                <a:latin typeface="Comic Sans MS" pitchFamily="66" charset="0"/>
                <a:cs typeface="Arial" charset="0"/>
              </a:rPr>
              <a:t>¿Qué es la </a:t>
            </a:r>
            <a:r>
              <a:rPr lang="es-ES_tradnl" sz="1600" b="1" i="1" dirty="0">
                <a:solidFill>
                  <a:srgbClr val="08A80C"/>
                </a:solidFill>
                <a:latin typeface="Comic Sans MS" pitchFamily="66" charset="0"/>
                <a:cs typeface="Arial" charset="0"/>
              </a:rPr>
              <a:t>urea</a:t>
            </a:r>
            <a:r>
              <a:rPr lang="es-ES_tradnl" sz="1600" b="1" dirty="0">
                <a:solidFill>
                  <a:srgbClr val="08A80C"/>
                </a:solidFill>
                <a:latin typeface="Comic Sans MS" pitchFamily="66" charset="0"/>
                <a:cs typeface="Arial" charset="0"/>
              </a:rPr>
              <a:t>, cómo se produce y elimina?</a:t>
            </a:r>
          </a:p>
          <a:p>
            <a:pPr algn="ctr">
              <a:defRPr/>
            </a:pPr>
            <a:endParaRPr lang="es-ES_tradnl" sz="1600" b="1" dirty="0">
              <a:solidFill>
                <a:srgbClr val="7030A0"/>
              </a:solidFill>
              <a:latin typeface="Comic Sans MS" pitchFamily="66" charset="0"/>
              <a:cs typeface="Arial" charset="0"/>
            </a:endParaRPr>
          </a:p>
          <a:p>
            <a:pPr algn="ctr">
              <a:defRPr/>
            </a:pPr>
            <a:r>
              <a:rPr lang="es-ES_tradnl" sz="1600" b="1" dirty="0">
                <a:solidFill>
                  <a:srgbClr val="C20E79"/>
                </a:solidFill>
                <a:latin typeface="Comic Sans MS" pitchFamily="66" charset="0"/>
                <a:cs typeface="Arial" charset="0"/>
              </a:rPr>
              <a:t>¿Qué sucede si se ingiere un exceso de </a:t>
            </a:r>
            <a:r>
              <a:rPr lang="es-ES_tradnl" sz="1600" b="1" i="1" dirty="0">
                <a:solidFill>
                  <a:srgbClr val="C20E79"/>
                </a:solidFill>
                <a:latin typeface="Comic Sans MS" pitchFamily="66" charset="0"/>
                <a:cs typeface="Arial" charset="0"/>
              </a:rPr>
              <a:t>Vitamina A</a:t>
            </a:r>
            <a:r>
              <a:rPr lang="es-ES_tradnl" sz="1600" b="1" dirty="0">
                <a:solidFill>
                  <a:srgbClr val="C20E79"/>
                </a:solidFill>
                <a:latin typeface="Comic Sans MS" pitchFamily="66" charset="0"/>
                <a:cs typeface="Arial" charset="0"/>
              </a:rPr>
              <a:t>?</a:t>
            </a:r>
          </a:p>
          <a:p>
            <a:pPr algn="ctr">
              <a:defRPr/>
            </a:pPr>
            <a:r>
              <a:rPr lang="es-ES_tradnl" sz="1600" b="1" dirty="0">
                <a:solidFill>
                  <a:srgbClr val="C20E79"/>
                </a:solidFill>
                <a:latin typeface="Comic Sans MS" pitchFamily="66" charset="0"/>
                <a:cs typeface="Arial" charset="0"/>
              </a:rPr>
              <a:t>¿La deficiencia de cuál </a:t>
            </a:r>
            <a:r>
              <a:rPr lang="es-ES_tradnl" sz="1600" b="1" i="1" dirty="0">
                <a:solidFill>
                  <a:srgbClr val="C20E79"/>
                </a:solidFill>
                <a:latin typeface="Comic Sans MS" pitchFamily="66" charset="0"/>
                <a:cs typeface="Arial" charset="0"/>
              </a:rPr>
              <a:t>oligoelemento</a:t>
            </a:r>
            <a:r>
              <a:rPr lang="es-ES_tradnl" sz="1600" b="1" dirty="0">
                <a:solidFill>
                  <a:srgbClr val="C20E79"/>
                </a:solidFill>
                <a:latin typeface="Comic Sans MS" pitchFamily="66" charset="0"/>
                <a:cs typeface="Arial" charset="0"/>
              </a:rPr>
              <a:t> causa la enfermedad llamada “bocio”?</a:t>
            </a:r>
          </a:p>
          <a:p>
            <a:pPr algn="ctr">
              <a:defRPr/>
            </a:pPr>
            <a:endParaRPr lang="es-ES_tradnl" sz="16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  <a:cs typeface="Arial" charset="0"/>
            </a:endParaRPr>
          </a:p>
          <a:p>
            <a:pPr algn="ctr">
              <a:defRPr/>
            </a:pPr>
            <a:r>
              <a:rPr lang="es-ES_tradnl" sz="16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¿Cómo hace frente el organismo a una situación de “inanición” </a:t>
            </a:r>
          </a:p>
          <a:p>
            <a:pPr algn="ctr">
              <a:defRPr/>
            </a:pPr>
            <a:r>
              <a:rPr lang="es-ES_tradnl" sz="1600" b="1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o ayuno prolongado?</a:t>
            </a:r>
            <a:endParaRPr lang="es-AR" sz="16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214438" y="1143000"/>
          <a:ext cx="6286544" cy="5875200"/>
        </p:xfrm>
        <a:graphic>
          <a:graphicData uri="http://schemas.openxmlformats.org/drawingml/2006/table">
            <a:tbl>
              <a:tblPr/>
              <a:tblGrid>
                <a:gridCol w="6286544"/>
              </a:tblGrid>
              <a:tr h="343105">
                <a:tc>
                  <a:txBody>
                    <a:bodyPr/>
                    <a:lstStyle/>
                    <a:p>
                      <a:pPr algn="l"/>
                      <a:endParaRPr lang="es-AR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7239" marR="57239" marT="28620" marB="28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34863">
                <a:tc>
                  <a:txBody>
                    <a:bodyPr/>
                    <a:lstStyle/>
                    <a:p>
                      <a:pPr algn="ctr"/>
                      <a:r>
                        <a:rPr lang="es-AR" sz="1600" b="1" dirty="0" smtClean="0">
                          <a:solidFill>
                            <a:srgbClr val="3E3E3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PROGRAMA SINTETICO</a:t>
                      </a:r>
                    </a:p>
                    <a:p>
                      <a:pPr algn="l"/>
                      <a:r>
                        <a:rPr lang="es-AR" sz="1600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es-AR" sz="1600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s-AR" sz="1600" b="1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Tema </a:t>
                      </a:r>
                      <a:r>
                        <a:rPr lang="es-AR" sz="1600" b="1" dirty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: 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Introducción 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a la Bioquímica de la Nutrición. 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Objeto de estudio. Herramientas para comprender el Metabolismo. Enzimas. 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s-AR" sz="1600" b="1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Tema 2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: 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Cadena respiratoria. Fosforilación oxidativa.</a:t>
                      </a:r>
                      <a:b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s-AR" sz="1600" b="1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Tema 3</a:t>
                      </a:r>
                      <a:r>
                        <a:rPr lang="es-AR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:</a:t>
                      </a:r>
                      <a:r>
                        <a:rPr lang="es-AR" sz="1600" b="1" i="0" dirty="0" smtClean="0">
                          <a:solidFill>
                            <a:schemeClr val="accent6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AR" sz="1600" b="1" i="0" dirty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Metabolismo</a:t>
                      </a:r>
                      <a:r>
                        <a:rPr lang="es-AR" sz="1600" b="1" i="0" dirty="0">
                          <a:solidFill>
                            <a:schemeClr val="accent6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AR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de los carbohidratos: Digestión. Vía </a:t>
                      </a:r>
                      <a:br>
                        <a:rPr lang="es-AR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s-AR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Glicolítica</a:t>
                      </a:r>
                      <a:r>
                        <a:rPr lang="es-AR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. Lanzadera </a:t>
                      </a:r>
                      <a:r>
                        <a:rPr lang="es-AR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del </a:t>
                      </a:r>
                      <a:r>
                        <a:rPr lang="es-AR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glicerofosfato</a:t>
                      </a:r>
                      <a:r>
                        <a:rPr lang="es-AR" sz="16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es-AR" sz="16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s-AR" sz="1600" b="1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Tema 4: </a:t>
                      </a:r>
                      <a:r>
                        <a:rPr lang="es-AR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Destinos del Piruvato</a:t>
                      </a:r>
                      <a:r>
                        <a:rPr lang="es-AR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. Ciclo </a:t>
                      </a:r>
                      <a:r>
                        <a:rPr lang="es-AR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de Krebs</a:t>
                      </a:r>
                      <a:r>
                        <a:rPr lang="es-AR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. Vía </a:t>
                      </a:r>
                      <a:r>
                        <a:rPr lang="es-AR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de las </a:t>
                      </a:r>
                      <a:br>
                        <a:rPr lang="es-AR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s-AR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Pentosa </a:t>
                      </a:r>
                      <a:r>
                        <a:rPr lang="es-AR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fosfato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b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s-AR" sz="1600" b="1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Tema 5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: </a:t>
                      </a:r>
                      <a:r>
                        <a:rPr lang="es-AR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. </a:t>
                      </a:r>
                      <a:r>
                        <a:rPr lang="es-AR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Gluconeogénesis</a:t>
                      </a:r>
                      <a:r>
                        <a:rPr lang="es-AR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r>
                        <a:rPr lang="es-AR" sz="16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AR" sz="16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Metabolismo</a:t>
                      </a:r>
                      <a:r>
                        <a:rPr lang="es-AR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AR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del glucógeno.</a:t>
                      </a:r>
                    </a:p>
                    <a:p>
                      <a:pPr algn="l"/>
                      <a:r>
                        <a:rPr lang="es-AR" sz="1600" b="1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Tema 6 y 7: </a:t>
                      </a:r>
                      <a:r>
                        <a:rPr lang="es-AR" sz="16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Metabolismo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de los 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lípidos: 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Digestión. Transporte. </a:t>
                      </a:r>
                      <a:b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Lipogénesis y Lipólisis.</a:t>
                      </a:r>
                      <a:b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s-AR" sz="1600" b="1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Tema 8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: </a:t>
                      </a:r>
                      <a:r>
                        <a:rPr lang="es-AR" sz="1600" b="1" dirty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Metabolismo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 de Aminoácidos: Digestión. Degradación y 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destino 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de los esqueletos carbonados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. Ciclo 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de la urea </a:t>
                      </a:r>
                      <a:b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s-AR" sz="1600" b="1" dirty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Bolilla </a:t>
                      </a:r>
                      <a:r>
                        <a:rPr lang="es-AR" sz="1600" b="1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9: </a:t>
                      </a:r>
                      <a:r>
                        <a:rPr lang="es-AR" sz="1600" b="1" dirty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Metabolismo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 de Purinas, pirimidinas </a:t>
                      </a:r>
                      <a:r>
                        <a:rPr lang="es-AR" sz="1600" b="1" dirty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y Metabolismo 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del 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grupo 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Hemo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pPr algn="l"/>
                      <a:r>
                        <a:rPr lang="es-AR" sz="1600" b="1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Tema 10: </a:t>
                      </a:r>
                      <a:r>
                        <a:rPr lang="es-AR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Acidos Nucleicos: DNA y RNA. Síntesis de proteínas.</a:t>
                      </a:r>
                    </a:p>
                    <a:p>
                      <a:pPr algn="l"/>
                      <a:r>
                        <a:rPr lang="es-AR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Tema 11: Minerales.</a:t>
                      </a:r>
                      <a:r>
                        <a:rPr lang="es-AR" sz="1600" b="1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AR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Vitaminas.</a:t>
                      </a:r>
                      <a:r>
                        <a:rPr lang="es-AR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AR" sz="16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Metabolismo.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s-AR" sz="1600" b="1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Tema 12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: 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Hormonas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. Características 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y función</a:t>
                      </a:r>
                      <a:b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s-AR" sz="1600" b="1" dirty="0" smtClean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Tema 13</a:t>
                      </a:r>
                      <a:r>
                        <a:rPr lang="es-AR" sz="1600" b="1" dirty="0" smtClean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: </a:t>
                      </a:r>
                      <a: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  <a:t>Integración metabólica. Homeostasis.</a:t>
                      </a:r>
                      <a:br>
                        <a:rPr lang="es-AR" sz="1600" b="1" dirty="0">
                          <a:solidFill>
                            <a:srgbClr val="3E3E3E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s-AR" sz="1100" dirty="0">
                          <a:solidFill>
                            <a:srgbClr val="3E3E3E"/>
                          </a:solidFill>
                        </a:rPr>
                        <a:t/>
                      </a:r>
                      <a:br>
                        <a:rPr lang="es-AR" sz="1100" dirty="0">
                          <a:solidFill>
                            <a:srgbClr val="3E3E3E"/>
                          </a:solidFill>
                        </a:rPr>
                      </a:br>
                      <a:endParaRPr lang="es-AR" sz="1100" dirty="0">
                        <a:solidFill>
                          <a:srgbClr val="3E3E3E"/>
                        </a:solidFill>
                      </a:endParaRPr>
                    </a:p>
                  </a:txBody>
                  <a:tcPr marL="57239" marR="57239" marT="28620" marB="286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2786063" y="285750"/>
            <a:ext cx="2808287" cy="1323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LIC. NUTRICIÓN</a:t>
            </a:r>
          </a:p>
          <a:p>
            <a:pPr algn="ctr">
              <a:defRPr/>
            </a:pPr>
            <a:endParaRPr lang="es-ES_tradnl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ES_tradnl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QUÍMICA BIOLÓGICA</a:t>
            </a:r>
          </a:p>
          <a:p>
            <a:pPr algn="ctr">
              <a:defRPr/>
            </a:pPr>
            <a:r>
              <a:rPr lang="es-ES_tradnl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</a:t>
            </a:r>
            <a:endParaRPr lang="es-AR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4 Rectángulo"/>
          <p:cNvSpPr>
            <a:spLocks noChangeArrowheads="1"/>
          </p:cNvSpPr>
          <p:nvPr/>
        </p:nvSpPr>
        <p:spPr bwMode="auto">
          <a:xfrm>
            <a:off x="571500" y="642938"/>
            <a:ext cx="7572375" cy="54476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es-AR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PROGRAMA ANALITICO Y/O DE EXAMEN </a:t>
            </a:r>
            <a:r>
              <a:rPr lang="es-AR" sz="2400" dirty="0">
                <a:solidFill>
                  <a:srgbClr val="C00000"/>
                </a:solidFill>
                <a:latin typeface="Arial" charset="0"/>
                <a:cs typeface="Arial" charset="0"/>
              </a:rPr>
              <a:t/>
            </a:r>
            <a:br>
              <a:rPr lang="es-AR" sz="2400" dirty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es-AR" sz="2400" dirty="0">
                <a:solidFill>
                  <a:srgbClr val="0070C0"/>
                </a:solidFill>
                <a:latin typeface="Arial" charset="0"/>
                <a:cs typeface="Arial" charset="0"/>
              </a:rPr>
              <a:t/>
            </a:r>
            <a:br>
              <a:rPr lang="es-AR" sz="2400" dirty="0">
                <a:solidFill>
                  <a:srgbClr val="0070C0"/>
                </a:solidFill>
                <a:latin typeface="Arial" charset="0"/>
                <a:cs typeface="Arial" charset="0"/>
              </a:rPr>
            </a:br>
            <a:r>
              <a:rPr lang="es-AR" sz="2400" b="1" dirty="0">
                <a:solidFill>
                  <a:srgbClr val="C00000"/>
                </a:solidFill>
                <a:latin typeface="Arial" charset="0"/>
                <a:cs typeface="Arial" charset="0"/>
              </a:rPr>
              <a:t>Tema 1</a:t>
            </a:r>
            <a:r>
              <a:rPr lang="es-AR" sz="2000" b="1" dirty="0">
                <a:latin typeface="Arial" charset="0"/>
                <a:cs typeface="Arial" charset="0"/>
              </a:rPr>
              <a:t>: </a:t>
            </a:r>
            <a:endParaRPr lang="es-AR" sz="2000" b="1" dirty="0" smtClean="0">
              <a:latin typeface="Arial" charset="0"/>
              <a:cs typeface="Arial" charset="0"/>
            </a:endParaRPr>
          </a:p>
          <a:p>
            <a:pPr algn="just">
              <a:defRPr/>
            </a:pPr>
            <a:r>
              <a:rPr lang="es-AR" sz="2000" dirty="0" smtClean="0">
                <a:solidFill>
                  <a:srgbClr val="3F0AC4"/>
                </a:solidFill>
                <a:latin typeface="Arial" charset="0"/>
                <a:cs typeface="Arial" charset="0"/>
              </a:rPr>
              <a:t>Introducción </a:t>
            </a:r>
            <a:r>
              <a:rPr lang="es-AR" sz="2000" dirty="0">
                <a:solidFill>
                  <a:srgbClr val="3F0AC4"/>
                </a:solidFill>
                <a:latin typeface="Arial" charset="0"/>
                <a:cs typeface="Arial" charset="0"/>
              </a:rPr>
              <a:t>a la </a:t>
            </a:r>
            <a:r>
              <a:rPr lang="es-AR" sz="2000" b="1" dirty="0">
                <a:solidFill>
                  <a:srgbClr val="3F0AC4"/>
                </a:solidFill>
                <a:latin typeface="Arial" charset="0"/>
                <a:cs typeface="Arial" charset="0"/>
              </a:rPr>
              <a:t>Bioquímica de la Nutrición</a:t>
            </a:r>
            <a:r>
              <a:rPr lang="es-AR" sz="2000" dirty="0">
                <a:solidFill>
                  <a:srgbClr val="3F0AC4"/>
                </a:solidFill>
                <a:latin typeface="Arial" charset="0"/>
                <a:cs typeface="Arial" charset="0"/>
              </a:rPr>
              <a:t>. Objeto de estudio. Relación con otras ramas de las ciencias biológicas y de la salud</a:t>
            </a:r>
            <a:r>
              <a:rPr lang="en-US" sz="2000" dirty="0">
                <a:solidFill>
                  <a:srgbClr val="3F0AC4"/>
                </a:solidFill>
                <a:latin typeface="Arial" charset="0"/>
                <a:cs typeface="Arial" charset="0"/>
              </a:rPr>
              <a:t>. </a:t>
            </a:r>
          </a:p>
          <a:p>
            <a:pPr algn="just">
              <a:defRPr/>
            </a:pPr>
            <a:endParaRPr lang="es-ES_tradnl" sz="2000" b="1" dirty="0" smtClean="0">
              <a:solidFill>
                <a:srgbClr val="3F0AC4"/>
              </a:solidFill>
              <a:latin typeface="Arial" charset="0"/>
              <a:cs typeface="Arial" charset="0"/>
            </a:endParaRPr>
          </a:p>
          <a:p>
            <a:pPr algn="just">
              <a:defRPr/>
            </a:pPr>
            <a:r>
              <a:rPr lang="es-ES_tradnl" sz="2000" b="1" dirty="0" smtClean="0">
                <a:solidFill>
                  <a:srgbClr val="3F0AC4"/>
                </a:solidFill>
                <a:latin typeface="Arial" charset="0"/>
                <a:cs typeface="Arial" charset="0"/>
              </a:rPr>
              <a:t>Compuestos </a:t>
            </a:r>
            <a:r>
              <a:rPr lang="es-ES_tradnl" sz="2000" b="1" dirty="0">
                <a:solidFill>
                  <a:srgbClr val="3F0AC4"/>
                </a:solidFill>
                <a:latin typeface="Arial" charset="0"/>
                <a:cs typeface="Arial" charset="0"/>
              </a:rPr>
              <a:t>constituyentes de la materia viva. </a:t>
            </a:r>
            <a:r>
              <a:rPr lang="en-US" sz="2000" b="1" dirty="0">
                <a:solidFill>
                  <a:srgbClr val="3F0AC4"/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 err="1">
                <a:solidFill>
                  <a:srgbClr val="3F0AC4"/>
                </a:solidFill>
                <a:latin typeface="Arial" charset="0"/>
                <a:cs typeface="Arial" charset="0"/>
              </a:rPr>
              <a:t>Función</a:t>
            </a:r>
            <a:r>
              <a:rPr lang="en-US" sz="2000" dirty="0">
                <a:solidFill>
                  <a:srgbClr val="3F0AC4"/>
                </a:solidFill>
                <a:latin typeface="Arial" charset="0"/>
                <a:cs typeface="Arial" charset="0"/>
              </a:rPr>
              <a:t> de los </a:t>
            </a:r>
            <a:r>
              <a:rPr lang="en-US" sz="2000" dirty="0" err="1">
                <a:solidFill>
                  <a:srgbClr val="3F0AC4"/>
                </a:solidFill>
                <a:latin typeface="Arial" charset="0"/>
                <a:cs typeface="Arial" charset="0"/>
              </a:rPr>
              <a:t>nutrientes</a:t>
            </a:r>
            <a:r>
              <a:rPr lang="en-US" sz="2000" dirty="0">
                <a:solidFill>
                  <a:srgbClr val="3F0AC4"/>
                </a:solidFill>
                <a:latin typeface="Arial" charset="0"/>
                <a:cs typeface="Arial" charset="0"/>
              </a:rPr>
              <a:t> y </a:t>
            </a:r>
            <a:r>
              <a:rPr lang="en-US" sz="2000" dirty="0" err="1">
                <a:solidFill>
                  <a:srgbClr val="3F0AC4"/>
                </a:solidFill>
                <a:latin typeface="Arial" charset="0"/>
                <a:cs typeface="Arial" charset="0"/>
              </a:rPr>
              <a:t>otros</a:t>
            </a:r>
            <a:r>
              <a:rPr lang="en-US" sz="2000" dirty="0">
                <a:solidFill>
                  <a:srgbClr val="3F0AC4"/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 err="1">
                <a:solidFill>
                  <a:srgbClr val="3F0AC4"/>
                </a:solidFill>
                <a:latin typeface="Arial" charset="0"/>
                <a:cs typeface="Arial" charset="0"/>
              </a:rPr>
              <a:t>componentes</a:t>
            </a:r>
            <a:r>
              <a:rPr lang="en-US" sz="2000" dirty="0">
                <a:solidFill>
                  <a:srgbClr val="3F0AC4"/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 err="1">
                <a:solidFill>
                  <a:srgbClr val="3F0AC4"/>
                </a:solidFill>
                <a:latin typeface="Arial" charset="0"/>
                <a:cs typeface="Arial" charset="0"/>
              </a:rPr>
              <a:t>dietéticos</a:t>
            </a:r>
            <a:r>
              <a:rPr lang="en-US" sz="2000" dirty="0">
                <a:solidFill>
                  <a:srgbClr val="3F0AC4"/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 smtClean="0">
                <a:solidFill>
                  <a:srgbClr val="3F0AC4"/>
                </a:solidFill>
                <a:latin typeface="Arial" charset="0"/>
                <a:cs typeface="Arial" charset="0"/>
              </a:rPr>
              <a:t>en la </a:t>
            </a:r>
            <a:r>
              <a:rPr lang="en-US" sz="2000" dirty="0" err="1" smtClean="0">
                <a:solidFill>
                  <a:srgbClr val="3F0AC4"/>
                </a:solidFill>
                <a:latin typeface="Arial" charset="0"/>
                <a:cs typeface="Arial" charset="0"/>
              </a:rPr>
              <a:t>nutrición</a:t>
            </a:r>
            <a:r>
              <a:rPr lang="en-US" sz="2000" dirty="0" smtClean="0">
                <a:solidFill>
                  <a:srgbClr val="3F0AC4"/>
                </a:solidFill>
                <a:latin typeface="Arial" charset="0"/>
                <a:cs typeface="Arial" charset="0"/>
              </a:rPr>
              <a:t>. </a:t>
            </a:r>
          </a:p>
          <a:p>
            <a:pPr algn="just">
              <a:defRPr/>
            </a:pPr>
            <a:r>
              <a:rPr lang="en-US" sz="2000" dirty="0" smtClean="0">
                <a:solidFill>
                  <a:srgbClr val="3F0AC4"/>
                </a:solidFill>
                <a:latin typeface="Arial" charset="0"/>
                <a:cs typeface="Arial" charset="0"/>
              </a:rPr>
              <a:t> </a:t>
            </a:r>
          </a:p>
          <a:p>
            <a:pPr algn="just">
              <a:defRPr/>
            </a:pPr>
            <a:r>
              <a:rPr lang="es-AR" sz="2000" b="1" dirty="0" smtClean="0">
                <a:solidFill>
                  <a:srgbClr val="3F0AC4"/>
                </a:solidFill>
                <a:latin typeface="Arial" charset="0"/>
                <a:cs typeface="Arial" charset="0"/>
              </a:rPr>
              <a:t>Enzimas</a:t>
            </a:r>
            <a:r>
              <a:rPr lang="es-AR" sz="2000" b="1" dirty="0">
                <a:solidFill>
                  <a:srgbClr val="3F0AC4"/>
                </a:solidFill>
                <a:latin typeface="Arial" charset="0"/>
                <a:cs typeface="Arial" charset="0"/>
              </a:rPr>
              <a:t>.</a:t>
            </a:r>
            <a:r>
              <a:rPr lang="es-AR" sz="2000" dirty="0">
                <a:solidFill>
                  <a:srgbClr val="3F0AC4"/>
                </a:solidFill>
                <a:latin typeface="Arial" charset="0"/>
                <a:cs typeface="Arial" charset="0"/>
              </a:rPr>
              <a:t> Caracteres generales. Nomenclatura y clasificación. Coenzimas. </a:t>
            </a:r>
            <a:r>
              <a:rPr lang="es-AR" sz="2000" dirty="0">
                <a:latin typeface="Arial" charset="0"/>
                <a:cs typeface="Arial" charset="0"/>
              </a:rPr>
              <a:t>Cinética enzimática. Factores que afectan la actividad enzimática: temperatura, pH, concentración de enzima y concentración de sustrato. Ecuación de </a:t>
            </a:r>
            <a:r>
              <a:rPr lang="es-AR" sz="2000" dirty="0" err="1">
                <a:latin typeface="Arial" charset="0"/>
                <a:cs typeface="Arial" charset="0"/>
              </a:rPr>
              <a:t>Michaelis-Menten</a:t>
            </a:r>
            <a:r>
              <a:rPr lang="es-AR" sz="2000" dirty="0">
                <a:latin typeface="Arial" charset="0"/>
                <a:cs typeface="Arial" charset="0"/>
              </a:rPr>
              <a:t>. Inhibición de enzimas, competitiva y no competitiva. Regulación enzimática: </a:t>
            </a:r>
            <a:r>
              <a:rPr lang="es-AR" sz="2000" dirty="0" err="1">
                <a:latin typeface="Arial" charset="0"/>
                <a:cs typeface="Arial" charset="0"/>
              </a:rPr>
              <a:t>compartimentalización</a:t>
            </a:r>
            <a:r>
              <a:rPr lang="es-AR" sz="2000" dirty="0">
                <a:latin typeface="Arial" charset="0"/>
                <a:cs typeface="Arial" charset="0"/>
              </a:rPr>
              <a:t>, enzimas </a:t>
            </a:r>
            <a:r>
              <a:rPr lang="es-AR" sz="2000" dirty="0" err="1">
                <a:latin typeface="Arial" charset="0"/>
                <a:cs typeface="Arial" charset="0"/>
              </a:rPr>
              <a:t>alostéricas</a:t>
            </a:r>
            <a:r>
              <a:rPr lang="es-AR" sz="2000" dirty="0">
                <a:latin typeface="Arial" charset="0"/>
                <a:cs typeface="Arial" charset="0"/>
              </a:rPr>
              <a:t>, modificación por unión covalente. </a:t>
            </a:r>
            <a:r>
              <a:rPr lang="es-AR" sz="2000" dirty="0" err="1">
                <a:latin typeface="Arial" charset="0"/>
                <a:cs typeface="Arial" charset="0"/>
              </a:rPr>
              <a:t>Isoenzimas</a:t>
            </a:r>
            <a:r>
              <a:rPr lang="es-AR" sz="2000" dirty="0">
                <a:latin typeface="Arial" charset="0"/>
                <a:cs typeface="Arial" charset="0"/>
              </a:rPr>
              <a:t>. </a:t>
            </a:r>
            <a:r>
              <a:rPr lang="es-AR" sz="2000" dirty="0" err="1">
                <a:latin typeface="Arial" charset="0"/>
                <a:cs typeface="Arial" charset="0"/>
              </a:rPr>
              <a:t>Zimógenos</a:t>
            </a:r>
            <a:r>
              <a:rPr lang="es-AR" sz="2000" dirty="0">
                <a:latin typeface="Arial" charset="0"/>
                <a:cs typeface="Arial" charset="0"/>
              </a:rPr>
              <a:t>.</a:t>
            </a:r>
            <a:endParaRPr lang="es-AR" sz="2000" b="1" dirty="0">
              <a:latin typeface="Arial" charset="0"/>
              <a:cs typeface="Arial" charset="0"/>
            </a:endParaRPr>
          </a:p>
          <a:p>
            <a:pPr>
              <a:defRPr/>
            </a:pPr>
            <a:endParaRPr lang="es-AR" sz="1600" b="1" dirty="0">
              <a:latin typeface="Arial" charset="0"/>
              <a:cs typeface="Arial" charset="0"/>
            </a:endParaRPr>
          </a:p>
        </p:txBody>
      </p:sp>
      <p:sp>
        <p:nvSpPr>
          <p:cNvPr id="9219" name="7 CuadroTexto"/>
          <p:cNvSpPr txBox="1">
            <a:spLocks noChangeArrowheads="1"/>
          </p:cNvSpPr>
          <p:nvPr/>
        </p:nvSpPr>
        <p:spPr bwMode="auto">
          <a:xfrm>
            <a:off x="214313" y="0"/>
            <a:ext cx="8124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LIC. NUTRICIÓN						QCA. BIOLÓGICA</a:t>
            </a:r>
            <a:endParaRPr lang="es-AR" sz="1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2428875" y="2466975"/>
            <a:ext cx="3740150" cy="461963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>
                <a:solidFill>
                  <a:srgbClr val="FF0000"/>
                </a:solidFill>
                <a:latin typeface="Arial Black" pitchFamily="34" charset="0"/>
              </a:rPr>
              <a:t>QUÍMICA BIOLÓGICA</a:t>
            </a:r>
            <a:endParaRPr lang="es-AR" sz="2400" b="1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2291" name="5 CuadroTexto"/>
          <p:cNvSpPr txBox="1">
            <a:spLocks noChangeArrowheads="1"/>
          </p:cNvSpPr>
          <p:nvPr/>
        </p:nvSpPr>
        <p:spPr bwMode="auto">
          <a:xfrm>
            <a:off x="1143000" y="928688"/>
            <a:ext cx="3005138" cy="40005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000" b="1">
                <a:solidFill>
                  <a:srgbClr val="00B050"/>
                </a:solidFill>
                <a:latin typeface="Arial Black" pitchFamily="34" charset="0"/>
              </a:rPr>
              <a:t>BIOLOGÍA CELULAR</a:t>
            </a:r>
            <a:endParaRPr lang="es-AR" sz="2000" b="1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12292" name="6 CuadroTexto"/>
          <p:cNvSpPr txBox="1">
            <a:spLocks noChangeArrowheads="1"/>
          </p:cNvSpPr>
          <p:nvPr/>
        </p:nvSpPr>
        <p:spPr bwMode="auto">
          <a:xfrm>
            <a:off x="5072063" y="928688"/>
            <a:ext cx="3143250" cy="36988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>
                <a:solidFill>
                  <a:srgbClr val="00B050"/>
                </a:solidFill>
                <a:latin typeface="Arial Black" pitchFamily="34" charset="0"/>
              </a:rPr>
              <a:t>BIOLOGÍA MOLECULAR</a:t>
            </a:r>
            <a:endParaRPr lang="es-AR" b="1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12293" name="7 CuadroTexto"/>
          <p:cNvSpPr txBox="1">
            <a:spLocks noChangeArrowheads="1"/>
          </p:cNvSpPr>
          <p:nvPr/>
        </p:nvSpPr>
        <p:spPr bwMode="auto">
          <a:xfrm>
            <a:off x="1785938" y="4967288"/>
            <a:ext cx="1908175" cy="46196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rgbClr val="3F0AC4"/>
                </a:solidFill>
                <a:latin typeface="Arial Black" pitchFamily="34" charset="0"/>
              </a:rPr>
              <a:t>MEDICINA</a:t>
            </a:r>
            <a:endParaRPr lang="es-AR" sz="2400">
              <a:solidFill>
                <a:srgbClr val="3F0AC4"/>
              </a:solidFill>
              <a:latin typeface="Arial Black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357818" y="4896161"/>
            <a:ext cx="2151551" cy="461665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57150" cmpd="sng">
            <a:solidFill>
              <a:srgbClr val="FF0000"/>
            </a:solidFill>
          </a:ln>
          <a:effectLst>
            <a:innerShdw blurRad="63500" dist="50800" dir="18900000">
              <a:srgbClr val="3F0AC4">
                <a:alpha val="50000"/>
              </a:srgbClr>
            </a:innerShdw>
          </a:effectLst>
          <a:scene3d>
            <a:camera prst="orthographicFront"/>
            <a:lightRig rig="threePt" dir="t"/>
          </a:scene3d>
          <a:sp3d>
            <a:bevelB w="165100" prst="coolSlant"/>
          </a:sp3d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>
                <a:solidFill>
                  <a:srgbClr val="3F0AC4"/>
                </a:solidFill>
                <a:latin typeface="Arial Black" pitchFamily="34" charset="0"/>
                <a:cs typeface="Arial" charset="0"/>
              </a:rPr>
              <a:t>NUTRICIÓN</a:t>
            </a:r>
            <a:endParaRPr lang="es-AR" sz="2400" dirty="0">
              <a:solidFill>
                <a:srgbClr val="3F0AC4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0" name="9 Flecha izquierda y derecha"/>
          <p:cNvSpPr/>
          <p:nvPr/>
        </p:nvSpPr>
        <p:spPr>
          <a:xfrm rot="2871294">
            <a:off x="2538413" y="1830388"/>
            <a:ext cx="1216025" cy="200025"/>
          </a:xfrm>
          <a:prstGeom prst="leftRightArrow">
            <a:avLst>
              <a:gd name="adj1" fmla="val 50000"/>
              <a:gd name="adj2" fmla="val 52934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1" name="10 Flecha izquierda y derecha"/>
          <p:cNvSpPr/>
          <p:nvPr/>
        </p:nvSpPr>
        <p:spPr>
          <a:xfrm rot="2871294">
            <a:off x="5053013" y="4311650"/>
            <a:ext cx="1216025" cy="200025"/>
          </a:xfrm>
          <a:prstGeom prst="leftRightArrow">
            <a:avLst>
              <a:gd name="adj1" fmla="val 50000"/>
              <a:gd name="adj2" fmla="val 52934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2" name="11 Flecha izquierda y derecha"/>
          <p:cNvSpPr/>
          <p:nvPr/>
        </p:nvSpPr>
        <p:spPr>
          <a:xfrm rot="7814190">
            <a:off x="4708525" y="1785938"/>
            <a:ext cx="1216025" cy="200025"/>
          </a:xfrm>
          <a:prstGeom prst="leftRightArrow">
            <a:avLst>
              <a:gd name="adj1" fmla="val 50000"/>
              <a:gd name="adj2" fmla="val 52934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3" name="12 Flecha izquierda y derecha"/>
          <p:cNvSpPr/>
          <p:nvPr/>
        </p:nvSpPr>
        <p:spPr>
          <a:xfrm rot="7814190">
            <a:off x="2493963" y="4300538"/>
            <a:ext cx="1216025" cy="200025"/>
          </a:xfrm>
          <a:prstGeom prst="leftRightArrow">
            <a:avLst>
              <a:gd name="adj1" fmla="val 50000"/>
              <a:gd name="adj2" fmla="val 52934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4" name="13 CuadroTexto"/>
          <p:cNvSpPr txBox="1"/>
          <p:nvPr/>
        </p:nvSpPr>
        <p:spPr>
          <a:xfrm>
            <a:off x="-857288" y="1142984"/>
            <a:ext cx="3071833" cy="40011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000" b="1" dirty="0">
                <a:latin typeface="Arial" charset="0"/>
                <a:cs typeface="Arial" charset="0"/>
              </a:rPr>
              <a:t>Conocimiento básico</a:t>
            </a:r>
            <a:endParaRPr lang="es-AR" sz="2000" b="1" dirty="0">
              <a:latin typeface="Arial" charset="0"/>
              <a:cs typeface="Arial" charset="0"/>
            </a:endParaRPr>
          </a:p>
        </p:txBody>
      </p:sp>
      <p:sp>
        <p:nvSpPr>
          <p:cNvPr id="12302" name="15 CuadroTexto"/>
          <p:cNvSpPr txBox="1">
            <a:spLocks noChangeArrowheads="1"/>
          </p:cNvSpPr>
          <p:nvPr/>
        </p:nvSpPr>
        <p:spPr bwMode="auto">
          <a:xfrm>
            <a:off x="2571750" y="3429000"/>
            <a:ext cx="3568700" cy="46196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>
                <a:solidFill>
                  <a:srgbClr val="3F0AC4"/>
                </a:solidFill>
                <a:latin typeface="Arial Black" pitchFamily="34" charset="0"/>
              </a:rPr>
              <a:t>Ciencias de la salud</a:t>
            </a:r>
            <a:endParaRPr lang="es-AR" sz="2400" b="1">
              <a:solidFill>
                <a:srgbClr val="3F0AC4"/>
              </a:solidFill>
              <a:latin typeface="Arial Black" pitchFamily="34" charset="0"/>
            </a:endParaRPr>
          </a:p>
        </p:txBody>
      </p:sp>
      <p:sp>
        <p:nvSpPr>
          <p:cNvPr id="17" name="16 Flecha izquierda y derecha"/>
          <p:cNvSpPr/>
          <p:nvPr/>
        </p:nvSpPr>
        <p:spPr>
          <a:xfrm rot="5400000">
            <a:off x="4114800" y="3043238"/>
            <a:ext cx="428625" cy="200025"/>
          </a:xfrm>
          <a:prstGeom prst="leftRightArrow">
            <a:avLst>
              <a:gd name="adj1" fmla="val 50000"/>
              <a:gd name="adj2" fmla="val 52934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8" name="17 CuadroTexto"/>
          <p:cNvSpPr txBox="1"/>
          <p:nvPr/>
        </p:nvSpPr>
        <p:spPr>
          <a:xfrm>
            <a:off x="7209651" y="4243336"/>
            <a:ext cx="3005951" cy="400110"/>
          </a:xfrm>
          <a:prstGeom prst="rect">
            <a:avLst/>
          </a:prstGeom>
          <a:noFill/>
          <a:scene3d>
            <a:camera prst="orthographicFront">
              <a:rot lat="0" lon="0" rev="16200000"/>
            </a:camera>
            <a:lightRig rig="threePt" dir="t"/>
          </a:scene3d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>
                <a:latin typeface="Arial" charset="0"/>
                <a:cs typeface="Arial" charset="0"/>
              </a:rPr>
              <a:t>Conocimiento aplicado</a:t>
            </a:r>
            <a:endParaRPr lang="es-AR" sz="2000" b="1" dirty="0">
              <a:latin typeface="Arial" charset="0"/>
              <a:cs typeface="Arial" charset="0"/>
            </a:endParaRPr>
          </a:p>
        </p:txBody>
      </p:sp>
      <p:sp>
        <p:nvSpPr>
          <p:cNvPr id="15" name="14 Flecha izquierda y derecha"/>
          <p:cNvSpPr/>
          <p:nvPr/>
        </p:nvSpPr>
        <p:spPr>
          <a:xfrm rot="10800000">
            <a:off x="3927475" y="5000625"/>
            <a:ext cx="1216025" cy="200025"/>
          </a:xfrm>
          <a:prstGeom prst="leftRightArrow">
            <a:avLst>
              <a:gd name="adj1" fmla="val 50000"/>
              <a:gd name="adj2" fmla="val 52934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6" name="15 Flecha izquierda y derecha"/>
          <p:cNvSpPr/>
          <p:nvPr/>
        </p:nvSpPr>
        <p:spPr>
          <a:xfrm rot="10800000">
            <a:off x="4286250" y="1071563"/>
            <a:ext cx="714375" cy="200025"/>
          </a:xfrm>
          <a:prstGeom prst="leftRightArrow">
            <a:avLst>
              <a:gd name="adj1" fmla="val 50000"/>
              <a:gd name="adj2" fmla="val 52934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2992</TotalTime>
  <Words>1954</Words>
  <Application>Microsoft Office PowerPoint</Application>
  <PresentationFormat>Presentación en pantalla (4:3)</PresentationFormat>
  <Paragraphs>699</Paragraphs>
  <Slides>39</Slides>
  <Notes>3</Notes>
  <HiddenSlides>1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0" baseType="lpstr">
      <vt:lpstr>Tema de Office</vt:lpstr>
      <vt:lpstr>QUÍMICA BIOLÓGICA</vt:lpstr>
      <vt:lpstr>Equipo Docente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COMPUESTOS CONSTITUYENTES  DE LA MATERIA VIVA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¿Qué funciones tienen las Enzimas?</vt:lpstr>
      <vt:lpstr>Ejemplos de transformaciones mediadas por Enzimas</vt:lpstr>
      <vt:lpstr>Presentación de PowerPoint</vt:lpstr>
      <vt:lpstr>¿Cómo se denominan las Enzimas?</vt:lpstr>
      <vt:lpstr>¿Cómo se clasifican las enzimas? -Según la reacción que catalizan-</vt:lpstr>
      <vt:lpstr>¿Cómo se clasifican las enzimas? -Según la reacción que catalizan-</vt:lpstr>
      <vt:lpstr>Presentación de PowerPoint</vt:lpstr>
      <vt:lpstr>Presentación de PowerPoint</vt:lpstr>
      <vt:lpstr>Características de las Enzimas </vt:lpstr>
      <vt:lpstr>Reacción catalizada por una Enzima</vt:lpstr>
      <vt:lpstr>ESPECIFICIDAD DE LAS ENZIMAS</vt:lpstr>
      <vt:lpstr>Presentación de PowerPoint</vt:lpstr>
      <vt:lpstr>Presentación de PowerPoint</vt:lpstr>
      <vt:lpstr>Presentación de PowerPoint</vt:lpstr>
      <vt:lpstr>COENZIMAS  -  VITAMINAS </vt:lpstr>
      <vt:lpstr>Enzimas que requieren  Iones Metálicos como COFACTORES (METALOENZIMAS)</vt:lpstr>
      <vt:lpstr>DISTRIBUCIÓN DE LAS ENZIMAS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ali y facu</dc:creator>
  <cp:lastModifiedBy>Soporte</cp:lastModifiedBy>
  <cp:revision>309</cp:revision>
  <dcterms:created xsi:type="dcterms:W3CDTF">2014-08-16T23:35:22Z</dcterms:created>
  <dcterms:modified xsi:type="dcterms:W3CDTF">2017-08-10T15:35:51Z</dcterms:modified>
</cp:coreProperties>
</file>